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7"/>
  </p:notesMasterIdLst>
  <p:sldIdLst>
    <p:sldId id="258" r:id="rId2"/>
    <p:sldId id="437" r:id="rId3"/>
    <p:sldId id="308" r:id="rId4"/>
    <p:sldId id="450" r:id="rId5"/>
    <p:sldId id="448" r:id="rId6"/>
    <p:sldId id="449" r:id="rId7"/>
    <p:sldId id="451" r:id="rId8"/>
    <p:sldId id="452" r:id="rId9"/>
    <p:sldId id="453" r:id="rId10"/>
    <p:sldId id="454" r:id="rId11"/>
    <p:sldId id="461" r:id="rId12"/>
    <p:sldId id="458" r:id="rId13"/>
    <p:sldId id="460" r:id="rId14"/>
    <p:sldId id="459" r:id="rId15"/>
    <p:sldId id="316" r:id="rId16"/>
    <p:sldId id="285" r:id="rId17"/>
    <p:sldId id="345" r:id="rId18"/>
    <p:sldId id="455" r:id="rId19"/>
    <p:sldId id="328" r:id="rId20"/>
    <p:sldId id="330" r:id="rId21"/>
    <p:sldId id="340" r:id="rId22"/>
    <p:sldId id="444" r:id="rId23"/>
    <p:sldId id="405" r:id="rId24"/>
    <p:sldId id="456" r:id="rId25"/>
    <p:sldId id="282" r:id="rId26"/>
    <p:sldId id="346" r:id="rId27"/>
    <p:sldId id="291" r:id="rId28"/>
    <p:sldId id="286" r:id="rId29"/>
    <p:sldId id="287" r:id="rId30"/>
    <p:sldId id="447" r:id="rId31"/>
    <p:sldId id="439" r:id="rId32"/>
    <p:sldId id="440" r:id="rId33"/>
    <p:sldId id="355" r:id="rId34"/>
    <p:sldId id="356" r:id="rId35"/>
    <p:sldId id="457" r:id="rId36"/>
    <p:sldId id="445" r:id="rId37"/>
    <p:sldId id="446" r:id="rId38"/>
    <p:sldId id="349" r:id="rId39"/>
    <p:sldId id="350" r:id="rId40"/>
    <p:sldId id="352" r:id="rId41"/>
    <p:sldId id="400" r:id="rId42"/>
    <p:sldId id="292" r:id="rId43"/>
    <p:sldId id="436" r:id="rId44"/>
    <p:sldId id="462" r:id="rId45"/>
    <p:sldId id="407" r:id="rId46"/>
    <p:sldId id="408" r:id="rId47"/>
    <p:sldId id="409" r:id="rId48"/>
    <p:sldId id="410" r:id="rId49"/>
    <p:sldId id="411" r:id="rId50"/>
    <p:sldId id="412" r:id="rId51"/>
    <p:sldId id="413" r:id="rId52"/>
    <p:sldId id="414" r:id="rId53"/>
    <p:sldId id="415" r:id="rId54"/>
    <p:sldId id="416" r:id="rId55"/>
    <p:sldId id="417" r:id="rId56"/>
    <p:sldId id="418" r:id="rId57"/>
    <p:sldId id="419" r:id="rId58"/>
    <p:sldId id="420" r:id="rId59"/>
    <p:sldId id="421" r:id="rId60"/>
    <p:sldId id="422" r:id="rId61"/>
    <p:sldId id="423" r:id="rId62"/>
    <p:sldId id="424" r:id="rId63"/>
    <p:sldId id="425" r:id="rId64"/>
    <p:sldId id="426" r:id="rId65"/>
    <p:sldId id="427" r:id="rId66"/>
    <p:sldId id="428" r:id="rId67"/>
    <p:sldId id="429" r:id="rId68"/>
    <p:sldId id="430" r:id="rId69"/>
    <p:sldId id="431" r:id="rId70"/>
    <p:sldId id="432" r:id="rId71"/>
    <p:sldId id="433" r:id="rId72"/>
    <p:sldId id="434" r:id="rId73"/>
    <p:sldId id="435" r:id="rId74"/>
    <p:sldId id="403" r:id="rId75"/>
    <p:sldId id="274" r:id="rId76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5BAE"/>
    <a:srgbClr val="80808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742" y="-15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A855A63-8BC0-44C6-B953-B3BF6922864C}" type="datetimeFigureOut">
              <a:rPr lang="pl-PL"/>
              <a:pPr>
                <a:defRPr/>
              </a:pPr>
              <a:t>2014-07-17</a:t>
            </a:fld>
            <a:endParaRPr lang="ru-RU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5BC974F-A333-4AB2-BD46-DC0C49055995}" type="slidenum">
              <a:rPr lang="pl-PL" altLang="pl-PL"/>
              <a:pPr/>
              <a:t>‹#›</a:t>
            </a:fld>
            <a:endParaRPr lang="ru-RU" altLang="pl-PL"/>
          </a:p>
        </p:txBody>
      </p:sp>
    </p:spTree>
    <p:extLst>
      <p:ext uri="{BB962C8B-B14F-4D97-AF65-F5344CB8AC3E}">
        <p14:creationId xmlns="" xmlns:p14="http://schemas.microsoft.com/office/powerpoint/2010/main" val="27070475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C974F-A333-4AB2-BD46-DC0C49055995}" type="slidenum">
              <a:rPr lang="pl-PL" altLang="pl-PL" smtClean="0"/>
              <a:pPr/>
              <a:t>3</a:t>
            </a:fld>
            <a:endParaRPr lang="ru-RU" altLang="pl-PL"/>
          </a:p>
        </p:txBody>
      </p:sp>
    </p:spTree>
    <p:extLst>
      <p:ext uri="{BB962C8B-B14F-4D97-AF65-F5344CB8AC3E}">
        <p14:creationId xmlns="" xmlns:p14="http://schemas.microsoft.com/office/powerpoint/2010/main" val="1253825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C974F-A333-4AB2-BD46-DC0C49055995}" type="slidenum">
              <a:rPr lang="pl-PL" altLang="pl-PL" smtClean="0"/>
              <a:pPr/>
              <a:t>19</a:t>
            </a:fld>
            <a:endParaRPr lang="ru-RU" altLang="pl-PL"/>
          </a:p>
        </p:txBody>
      </p:sp>
    </p:spTree>
    <p:extLst>
      <p:ext uri="{BB962C8B-B14F-4D97-AF65-F5344CB8AC3E}">
        <p14:creationId xmlns="" xmlns:p14="http://schemas.microsoft.com/office/powerpoint/2010/main" val="2051361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AA1226-8E17-4894-B0FE-F588E84A06C1}" type="slidenum">
              <a:rPr lang="de-DE"/>
              <a:pPr/>
              <a:t>20</a:t>
            </a:fld>
            <a:endParaRPr lang="ru-RU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70413" cy="3427412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0103"/>
            <a:ext cx="5030018" cy="4116005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C974F-A333-4AB2-BD46-DC0C49055995}" type="slidenum">
              <a:rPr lang="pl-PL" altLang="pl-PL" smtClean="0"/>
              <a:pPr/>
              <a:t>38</a:t>
            </a:fld>
            <a:endParaRPr lang="ru-RU" altLang="pl-PL"/>
          </a:p>
        </p:txBody>
      </p:sp>
    </p:spTree>
    <p:extLst>
      <p:ext uri="{BB962C8B-B14F-4D97-AF65-F5344CB8AC3E}">
        <p14:creationId xmlns="" xmlns:p14="http://schemas.microsoft.com/office/powerpoint/2010/main" val="156709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 - Wzó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5180400" y="3808800"/>
            <a:ext cx="3506400" cy="1922400"/>
          </a:xfrm>
        </p:spPr>
        <p:txBody>
          <a:bodyPr/>
          <a:lstStyle>
            <a:lvl1pPr>
              <a:defRPr sz="20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Executive Leadership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strategy</a:t>
            </a:r>
            <a:r>
              <a:rPr lang="de-DE" dirty="0" smtClean="0"/>
              <a:t> Development </a:t>
            </a:r>
            <a:r>
              <a:rPr lang="de-DE" dirty="0" err="1" smtClean="0"/>
              <a:t>and</a:t>
            </a:r>
            <a:r>
              <a:rPr lang="de-DE" dirty="0" smtClean="0"/>
              <a:t> Business </a:t>
            </a:r>
            <a:r>
              <a:rPr lang="de-DE" dirty="0" err="1" smtClean="0"/>
              <a:t>Strategy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5180400" y="6156000"/>
            <a:ext cx="3733200" cy="550800"/>
          </a:xfrm>
        </p:spPr>
        <p:txBody>
          <a:bodyPr>
            <a:normAutofit/>
          </a:bodyPr>
          <a:lstStyle>
            <a:lvl1pPr marL="0" indent="0" algn="l">
              <a:buNone/>
              <a:defRPr sz="1400" b="0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Prof. Dr.-Ing. Frank Gillert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449481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2BC07-43D5-4CF0-996E-A48AD7075321}" type="datetime1">
              <a:rPr lang="pl-PL"/>
              <a:pPr>
                <a:defRPr/>
              </a:pPr>
              <a:t>2014-07-17</a:t>
            </a:fld>
            <a:endParaRPr lang="pl-PL"/>
          </a:p>
        </p:txBody>
      </p:sp>
      <p:sp>
        <p:nvSpPr>
          <p:cNvPr id="3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8FB2D-173C-4289-A81B-5FFB42C48F53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="" xmlns:p14="http://schemas.microsoft.com/office/powerpoint/2010/main" val="2303486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1800" b="0" baseline="0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4453334" cy="585311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E34E2-7745-4ECA-BDC0-71F12ACF733F}" type="datetime1">
              <a:rPr lang="pl-PL"/>
              <a:pPr>
                <a:defRPr/>
              </a:pPr>
              <a:t>2014-07-17</a:t>
            </a:fld>
            <a:endParaRPr lang="pl-PL"/>
          </a:p>
        </p:txBody>
      </p:sp>
      <p:sp>
        <p:nvSpPr>
          <p:cNvPr id="6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79EC6-BE30-4A1E-BF80-EEA28EC037FE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="" xmlns:p14="http://schemas.microsoft.com/office/powerpoint/2010/main" val="3082269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1200" y="532800"/>
            <a:ext cx="7426800" cy="662400"/>
          </a:xfrm>
        </p:spPr>
        <p:txBody>
          <a:bodyPr/>
          <a:lstStyle>
            <a:lvl1pPr algn="l">
              <a:defRPr sz="1800" b="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51200" y="1988840"/>
            <a:ext cx="8424936" cy="3888432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51200" y="1602000"/>
            <a:ext cx="5486400" cy="38684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C03D8-4710-4819-9C3F-7A7076D13A07}" type="datetime1">
              <a:rPr lang="pl-PL"/>
              <a:pPr>
                <a:defRPr/>
              </a:pPr>
              <a:t>2014-07-17</a:t>
            </a:fld>
            <a:endParaRPr lang="pl-PL"/>
          </a:p>
        </p:txBody>
      </p:sp>
      <p:sp>
        <p:nvSpPr>
          <p:cNvPr id="6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B48D2-4FE3-4ABC-B5EF-B34D1FB9A21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="" xmlns:p14="http://schemas.microsoft.com/office/powerpoint/2010/main" val="3713218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A90CF-746D-4060-B1A9-4A38FECBF6D3}" type="datetime1">
              <a:rPr lang="pl-PL"/>
              <a:pPr>
                <a:defRPr/>
              </a:pPr>
              <a:t>2014-07-17</a:t>
            </a:fld>
            <a:endParaRPr lang="pl-PL"/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A2E5F-CE63-47D0-A463-E3E4CDD93EC5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="" xmlns:p14="http://schemas.microsoft.com/office/powerpoint/2010/main" val="1225268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51200" y="532800"/>
            <a:ext cx="7426800" cy="6624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51200" y="1602000"/>
            <a:ext cx="8229600" cy="4150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52ED1-E655-4C69-A0CA-CF762E7CB841}" type="datetime1">
              <a:rPr lang="pl-PL"/>
              <a:pPr>
                <a:defRPr/>
              </a:pPr>
              <a:t>2014-07-17</a:t>
            </a:fld>
            <a:endParaRPr lang="pl-PL"/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1DF32-18A2-42F4-BBB4-B97791A7730B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="" xmlns:p14="http://schemas.microsoft.com/office/powerpoint/2010/main" val="1455530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553200" y="3530600"/>
            <a:ext cx="2411288" cy="2326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latin typeface="+mn-lt"/>
              </a:rPr>
              <a:t>Университет прикладных наук Вильдау</a:t>
            </a:r>
            <a:endParaRPr lang="ru-RU" sz="1200" dirty="0">
              <a:latin typeface="+mn-lt"/>
              <a:cs typeface="+mn-cs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+mn-lt"/>
              <a:cs typeface="+mn-cs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latin typeface="+mn-lt"/>
              </a:rPr>
              <a:t>Тел.: +49 3375 508 240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aseline="0" dirty="0" smtClean="0">
                <a:latin typeface="+mn-lt"/>
              </a:rPr>
              <a:t>Факс: +49 3375 508 238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aseline="0" dirty="0" smtClean="0">
                <a:latin typeface="+mn-lt"/>
              </a:rPr>
              <a:t>E-Mail: frank.gillert@th-wildau.de</a:t>
            </a:r>
            <a:endParaRPr lang="ru-RU" sz="1200" dirty="0">
              <a:latin typeface="+mn-lt"/>
              <a:cs typeface="+mn-cs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+mn-lt"/>
              <a:cs typeface="+mn-cs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+mn-lt"/>
              </a:rPr>
              <a:t>DZIĘKUJEMY </a:t>
            </a:r>
            <a:r>
              <a:t/>
            </a:r>
            <a:br/>
            <a:r>
              <a:rPr lang="ru-RU" sz="2400" dirty="0">
                <a:latin typeface="+mn-lt"/>
              </a:rPr>
              <a:t>ZA UWAGĘ</a:t>
            </a:r>
          </a:p>
        </p:txBody>
      </p:sp>
      <p:sp>
        <p:nvSpPr>
          <p:cNvPr id="4" name="Symbol zastępczy daty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D2190-EC99-41EA-9A19-308C8DE39710}" type="datetime1">
              <a:rPr lang="pl-PL"/>
              <a:pPr>
                <a:defRPr/>
              </a:pPr>
              <a:t>2014-07-17</a:t>
            </a:fld>
            <a:endParaRPr lang="pl-PL"/>
          </a:p>
        </p:txBody>
      </p:sp>
      <p:sp>
        <p:nvSpPr>
          <p:cNvPr id="5" name="Symbol zastępczy stopki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539078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9D254-81A0-4659-8839-9DBDBE4EDA86}" type="datetime1">
              <a:rPr lang="pl-PL"/>
              <a:pPr>
                <a:defRPr/>
              </a:pPr>
              <a:t>2014-07-17</a:t>
            </a:fld>
            <a:endParaRPr lang="pl-PL"/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A092C7-0CF9-4C72-9E36-F9FA2CB109CD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="" xmlns:p14="http://schemas.microsoft.com/office/powerpoint/2010/main" val="2390278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ajd tytułowy - Wzó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180400" y="3808800"/>
            <a:ext cx="3506400" cy="1922400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180400" y="6156000"/>
            <a:ext cx="3733200" cy="550800"/>
          </a:xfrm>
        </p:spPr>
        <p:txBody>
          <a:bodyPr>
            <a:normAutofit/>
          </a:bodyPr>
          <a:lstStyle>
            <a:lvl1pPr marL="0" indent="0" algn="l">
              <a:buNone/>
              <a:defRPr sz="1400" b="0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4186989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ytuł i zawartość - Numerow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+mj-lt"/>
              <a:buAutoNum type="arabicPeriod"/>
              <a:defRPr/>
            </a:lvl1pPr>
            <a:lvl2pPr marL="800100" indent="-342900">
              <a:buFont typeface="+mj-lt"/>
              <a:buAutoNum type="alphaUcPeriod"/>
              <a:defRPr/>
            </a:lvl2pPr>
            <a:lvl3pPr marL="1257300" indent="-342900">
              <a:buFont typeface="+mj-lt"/>
              <a:buAutoNum type="alphaLcPeriod"/>
              <a:defRPr/>
            </a:lvl3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CA276-5D5A-411F-9B77-C5377FC54E7A}" type="datetime1">
              <a:rPr lang="pl-PL"/>
              <a:pPr>
                <a:defRPr/>
              </a:pPr>
              <a:t>2014-07-17</a:t>
            </a:fld>
            <a:endParaRPr lang="pl-PL"/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D1FF26-AF57-40F6-97EF-4D8615D075B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="" xmlns:p14="http://schemas.microsoft.com/office/powerpoint/2010/main" val="2893174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ytuł i zawartość - 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+mj-lt"/>
              <a:buNone/>
              <a:defRPr/>
            </a:lvl1pPr>
            <a:lvl2pPr marL="800100" indent="-342900">
              <a:buFont typeface="+mj-lt"/>
              <a:buAutoNum type="alphaUcPeriod"/>
              <a:defRPr/>
            </a:lvl2pPr>
            <a:lvl3pPr marL="1257300" indent="-342900">
              <a:buFont typeface="+mj-lt"/>
              <a:buAutoNum type="alphaLcPeriod"/>
              <a:defRPr/>
            </a:lvl3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E5785-D6A3-47DC-8E2E-5489BB9ACA35}" type="datetime1">
              <a:rPr lang="pl-PL"/>
              <a:pPr>
                <a:defRPr/>
              </a:pPr>
              <a:t>2014-07-17</a:t>
            </a:fld>
            <a:endParaRPr lang="pl-PL"/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62AFF-7DD9-42EF-872D-5CC67DEF6C0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="" xmlns:p14="http://schemas.microsoft.com/office/powerpoint/2010/main" val="318286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1200" y="532800"/>
            <a:ext cx="7426800" cy="662400"/>
          </a:xfrm>
        </p:spPr>
        <p:txBody>
          <a:bodyPr/>
          <a:lstStyle>
            <a:lvl1pPr algn="l">
              <a:defRPr sz="1800" b="0" cap="all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51200" y="1602000"/>
            <a:ext cx="8229600" cy="41508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93A01-1041-4626-A2C6-894D797294F6}" type="datetime1">
              <a:rPr lang="pl-PL"/>
              <a:pPr>
                <a:defRPr/>
              </a:pPr>
              <a:t>2014-07-17</a:t>
            </a:fld>
            <a:endParaRPr lang="pl-PL"/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9C77E9-FF02-40F3-8426-E9CDEAC960B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="" xmlns:p14="http://schemas.microsoft.com/office/powerpoint/2010/main" val="729597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51200" y="1600200"/>
            <a:ext cx="4276784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276808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7F513-A22E-4F07-A120-375F0B7B5C46}" type="datetime1">
              <a:rPr lang="pl-PL"/>
              <a:pPr>
                <a:defRPr/>
              </a:pPr>
              <a:t>2014-07-17</a:t>
            </a:fld>
            <a:endParaRPr lang="pl-PL"/>
          </a:p>
        </p:txBody>
      </p:sp>
      <p:sp>
        <p:nvSpPr>
          <p:cNvPr id="6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4F5E93-02DD-456A-B1AA-ECAC8950D09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="" xmlns:p14="http://schemas.microsoft.com/office/powerpoint/2010/main" val="3067693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51200" y="1535113"/>
            <a:ext cx="4276800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51200" y="2174875"/>
            <a:ext cx="4276800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4" y="1535113"/>
            <a:ext cx="4276800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4" y="2174875"/>
            <a:ext cx="4276800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7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C4E02-2A10-4C18-9401-9EA0DF9F93F6}" type="datetime1">
              <a:rPr lang="pl-PL"/>
              <a:pPr>
                <a:defRPr/>
              </a:pPr>
              <a:t>2014-07-17</a:t>
            </a:fld>
            <a:endParaRPr lang="pl-PL"/>
          </a:p>
        </p:txBody>
      </p:sp>
      <p:sp>
        <p:nvSpPr>
          <p:cNvPr id="8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15BAD2-E414-43F2-B692-A550C60F9FAE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="" xmlns:p14="http://schemas.microsoft.com/office/powerpoint/2010/main" val="2144449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AFAFD-2386-4DD4-A43F-E56CD900FA6A}" type="datetime1">
              <a:rPr lang="pl-PL"/>
              <a:pPr>
                <a:defRPr/>
              </a:pPr>
              <a:t>2014-07-17</a:t>
            </a:fld>
            <a:endParaRPr lang="pl-PL"/>
          </a:p>
        </p:txBody>
      </p:sp>
      <p:sp>
        <p:nvSpPr>
          <p:cNvPr id="4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FFB85-53CB-46EF-BAE3-436940DB317C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="" xmlns:p14="http://schemas.microsoft.com/office/powerpoint/2010/main" val="2361746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 hidden="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74FF3D-F05C-4696-B415-5300A1EAA633}" type="datetime1">
              <a:rPr lang="pl-PL"/>
              <a:pPr>
                <a:defRPr/>
              </a:pPr>
              <a:t>2014-07-17</a:t>
            </a:fld>
            <a:endParaRPr lang="pl-PL"/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50813" y="533400"/>
            <a:ext cx="7427912" cy="6635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1030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150813" y="1601788"/>
            <a:ext cx="8229600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00800" y="209550"/>
            <a:ext cx="2135188" cy="4746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/>
            </a:lvl1pPr>
          </a:lstStyle>
          <a:p>
            <a:fld id="{1E3B199E-E34F-46BA-8AC0-44B637608A4C}" type="slidenum">
              <a:rPr lang="pl-PL" altLang="pl-PL"/>
              <a:pPr/>
              <a:t>‹#›</a:t>
            </a:fld>
            <a:endParaRPr lang="pl-PL" altLang="pl-PL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181600" y="6156325"/>
            <a:ext cx="3733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cap="all" dirty="0" smtClean="0">
                <a:latin typeface="+mn-lt"/>
              </a:rPr>
              <a:t>Доктор технических наук</a:t>
            </a:r>
            <a:r>
              <a:rPr lang="ru-RU" dirty="0" smtClean="0"/>
              <a:t> </a:t>
            </a:r>
            <a:r>
              <a:rPr lang="ru-RU" sz="1000" cap="all" dirty="0" smtClean="0">
                <a:latin typeface="+mn-lt"/>
              </a:rPr>
              <a:t>Франк Гиллерт</a:t>
            </a:r>
            <a:endParaRPr lang="ru-RU" sz="1000" cap="all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cap="all" dirty="0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788" r:id="rId2"/>
    <p:sldLayoutId id="2147483801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2" r:id="rId1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ern="1200" cap="all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BAA29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BAA29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BAA29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manager-magazin.de/fotostrecke/0,2828,PB64-SUQ9MjcyMDkmcGljdHVyZT0y,00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220072" y="3717032"/>
            <a:ext cx="3506787" cy="192246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/>
              <a:t>Руководство высшего звена</a:t>
            </a:r>
            <a:r>
              <a:t/>
            </a:r>
            <a:br/>
            <a:r>
              <a:t/>
            </a:r>
            <a:br/>
            <a:r>
              <a:rPr lang="ru-RU" dirty="0" smtClean="0"/>
              <a:t>Руководство высшего звена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59492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Доктор технических наук Франк </a:t>
            </a:r>
            <a:r>
              <a:rPr lang="ru-RU" dirty="0" err="1" smtClean="0"/>
              <a:t>Гиллерт</a:t>
            </a:r>
            <a:endParaRPr lang="ru-RU" dirty="0" smtClean="0"/>
          </a:p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Университет прикладных наук </a:t>
            </a:r>
            <a:r>
              <a:rPr lang="ru-RU" dirty="0" err="1" smtClean="0"/>
              <a:t>Вильдау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 чего формируется лидер?</a:t>
            </a:r>
            <a:endParaRPr lang="ru-R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sz="2000" dirty="0" smtClean="0"/>
              <a:t>Самоосознание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Самоконтроль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Мотивация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Эмпатия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Социальные навыки</a:t>
            </a:r>
            <a:endParaRPr lang="ru-RU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400800" y="209550"/>
            <a:ext cx="2135188" cy="474663"/>
          </a:xfrm>
        </p:spPr>
        <p:txBody>
          <a:bodyPr/>
          <a:lstStyle/>
          <a:p>
            <a:fld id="{04A092C7-0CF9-4C72-9E36-F9FA2CB109CD}" type="slidenum">
              <a:rPr lang="pl-PL" altLang="pl-PL" smtClean="0"/>
              <a:pPr/>
              <a:t>10</a:t>
            </a:fld>
            <a:endParaRPr lang="ru-RU" altLang="pl-PL"/>
          </a:p>
        </p:txBody>
      </p:sp>
    </p:spTree>
    <p:extLst>
      <p:ext uri="{BB962C8B-B14F-4D97-AF65-F5344CB8AC3E}">
        <p14:creationId xmlns="" xmlns:p14="http://schemas.microsoft.com/office/powerpoint/2010/main" val="83381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285750"/>
            <a:ext cx="8229600" cy="369888"/>
          </a:xfrm>
          <a:ln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rgbClr val="FF0000"/>
              </a:buClr>
              <a:buSzPct val="80000"/>
              <a:defRPr/>
            </a:pPr>
            <a:r>
              <a:rPr lang="ru-RU" sz="1800" kern="1200" dirty="0" smtClean="0">
                <a:solidFill>
                  <a:schemeClr val="tx1"/>
                </a:solidFill>
                <a:latin typeface="Arial" pitchFamily="34" charset="0"/>
              </a:rPr>
              <a:t>Стратегические </a:t>
            </a:r>
            <a:r>
              <a:rPr lang="ru-RU" dirty="0" smtClean="0"/>
              <a:t>цели согласно Миссии</a:t>
            </a:r>
            <a:r>
              <a:rPr lang="ru-RU" sz="1800" kern="1200" dirty="0" smtClean="0">
                <a:solidFill>
                  <a:schemeClr val="tx1"/>
                </a:solidFill>
                <a:latin typeface="Arial" pitchFamily="34" charset="0"/>
              </a:rPr>
              <a:t> – </a:t>
            </a:r>
            <a:r>
              <a:rPr lang="ru-RU" sz="1800" kern="1200" dirty="0" err="1" smtClean="0">
                <a:solidFill>
                  <a:schemeClr val="tx1"/>
                </a:solidFill>
                <a:latin typeface="Arial" pitchFamily="34" charset="0"/>
              </a:rPr>
              <a:t>Infineon</a:t>
            </a:r>
            <a:r>
              <a:rPr lang="ru-RU" sz="1800" kern="1200" dirty="0" smtClean="0">
                <a:solidFill>
                  <a:schemeClr val="tx1"/>
                </a:solidFill>
                <a:latin typeface="Arial" pitchFamily="34" charset="0"/>
              </a:rPr>
              <a:t> (2002)</a:t>
            </a:r>
            <a:endParaRPr lang="ru-RU" sz="1800" kern="1200" dirty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0" y="1528763"/>
            <a:ext cx="7521575" cy="2968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de-DE" sz="2400" dirty="0" smtClean="0">
                <a:latin typeface="Arial" pitchFamily="34" charset="0"/>
              </a:rPr>
              <a:t>В рамках </a:t>
            </a:r>
            <a:r>
              <a:rPr lang="ru-RU" altLang="de-DE" sz="2400" b="1" dirty="0" smtClean="0">
                <a:latin typeface="Arial" pitchFamily="34" charset="0"/>
              </a:rPr>
              <a:t>Повестки 5-1</a:t>
            </a:r>
            <a:r>
              <a:rPr lang="ru-RU" altLang="de-DE" sz="2400" dirty="0" smtClean="0">
                <a:latin typeface="Arial" pitchFamily="34" charset="0"/>
              </a:rPr>
              <a:t> </a:t>
            </a:r>
            <a:r>
              <a:rPr lang="ru-RU" altLang="de-DE" sz="2400" dirty="0" err="1" smtClean="0">
                <a:latin typeface="Arial" pitchFamily="34" charset="0"/>
              </a:rPr>
              <a:t>Infineon</a:t>
            </a:r>
            <a:r>
              <a:rPr lang="ru-RU" altLang="de-DE" sz="2400" dirty="0" smtClean="0">
                <a:latin typeface="Arial" pitchFamily="34" charset="0"/>
              </a:rPr>
              <a:t> намеревается:</a:t>
            </a:r>
          </a:p>
          <a:p>
            <a:pPr lvl="1"/>
            <a:r>
              <a:rPr lang="ru-RU" altLang="de-DE" sz="2000" dirty="0" smtClean="0">
                <a:latin typeface="Arial" pitchFamily="34" charset="0"/>
              </a:rPr>
              <a:t>приложить все усилия в течение </a:t>
            </a:r>
            <a:r>
              <a:rPr lang="ru-RU" altLang="de-DE" sz="2000" b="1" dirty="0" smtClean="0">
                <a:latin typeface="Arial" pitchFamily="34" charset="0"/>
              </a:rPr>
              <a:t>СЛЕДУЮЩИХ 5 ЛЕТ</a:t>
            </a:r>
            <a:endParaRPr lang="ru-RU" altLang="de-DE" sz="20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ru-RU" altLang="de-DE" sz="2000" dirty="0" smtClean="0">
                <a:latin typeface="Arial" pitchFamily="34" charset="0"/>
              </a:rPr>
              <a:t>к тому, чтобы войти в </a:t>
            </a:r>
            <a:r>
              <a:rPr lang="ru-RU" altLang="de-DE" sz="2000" b="1" dirty="0" smtClean="0">
                <a:latin typeface="Arial" pitchFamily="34" charset="0"/>
              </a:rPr>
              <a:t>ЧЕТВЕРКУ ВЕДУЩИХ </a:t>
            </a:r>
            <a:r>
              <a:rPr lang="ru-RU" altLang="de-DE" sz="2000" dirty="0" smtClean="0">
                <a:latin typeface="Arial" pitchFamily="34" charset="0"/>
              </a:rPr>
              <a:t>мировых производителей полупроводников</a:t>
            </a:r>
          </a:p>
          <a:p>
            <a:pPr lvl="1"/>
            <a:r>
              <a:rPr lang="ru-RU" altLang="de-DE" sz="2000" dirty="0" smtClean="0">
                <a:latin typeface="Arial" pitchFamily="34" charset="0"/>
              </a:rPr>
              <a:t>за счет выхода, по меньшей мере, в </a:t>
            </a:r>
            <a:r>
              <a:rPr lang="ru-RU" altLang="de-DE" sz="2000" b="1" dirty="0" smtClean="0">
                <a:latin typeface="Arial" pitchFamily="34" charset="0"/>
              </a:rPr>
              <a:t>ТРОЙКУ </a:t>
            </a:r>
            <a:r>
              <a:rPr lang="ru-RU" altLang="de-DE" sz="2000" dirty="0" smtClean="0">
                <a:latin typeface="Arial" pitchFamily="34" charset="0"/>
              </a:rPr>
              <a:t>позиций в каждом сегменте деятельности</a:t>
            </a:r>
          </a:p>
          <a:p>
            <a:pPr lvl="1"/>
            <a:r>
              <a:rPr lang="ru-RU" altLang="de-DE" sz="2000" dirty="0" smtClean="0">
                <a:latin typeface="Arial" pitchFamily="34" charset="0"/>
              </a:rPr>
              <a:t>с финансовыми показателями в </a:t>
            </a:r>
            <a:r>
              <a:rPr lang="ru-RU" altLang="de-DE" sz="2000" b="1" dirty="0" smtClean="0">
                <a:latin typeface="Arial" pitchFamily="34" charset="0"/>
              </a:rPr>
              <a:t>ВЕДУЩЕЙ ДВОЙКЕ </a:t>
            </a:r>
            <a:r>
              <a:rPr lang="ru-RU" altLang="de-DE" sz="2000" dirty="0" smtClean="0">
                <a:latin typeface="Arial" pitchFamily="34" charset="0"/>
              </a:rPr>
              <a:t>по всем направлениям по сравнению с конкурентами</a:t>
            </a:r>
          </a:p>
          <a:p>
            <a:pPr lvl="1"/>
            <a:r>
              <a:rPr lang="ru-RU" altLang="de-DE" sz="2000" dirty="0" smtClean="0">
                <a:latin typeface="Arial" pitchFamily="34" charset="0"/>
              </a:rPr>
              <a:t>и стать полупроводниковой компанией </a:t>
            </a:r>
            <a:r>
              <a:rPr lang="ru-RU" altLang="de-DE" sz="2000" b="1" dirty="0" smtClean="0">
                <a:latin typeface="Arial" pitchFamily="34" charset="0"/>
              </a:rPr>
              <a:t>НОМЕР 1</a:t>
            </a:r>
            <a:r>
              <a:rPr lang="ru-RU" altLang="de-DE" sz="2000" dirty="0" smtClean="0">
                <a:latin typeface="Arial" pitchFamily="34" charset="0"/>
              </a:rPr>
              <a:t>, предлагающей передовые решения</a:t>
            </a:r>
            <a:endParaRPr lang="ru-RU" altLang="de-DE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400800" y="209550"/>
            <a:ext cx="2135188" cy="474663"/>
          </a:xfrm>
        </p:spPr>
        <p:txBody>
          <a:bodyPr/>
          <a:lstStyle/>
          <a:p>
            <a:fld id="{04A092C7-0CF9-4C72-9E36-F9FA2CB109CD}" type="slidenum">
              <a:rPr lang="pl-PL" altLang="pl-PL" smtClean="0"/>
              <a:pPr/>
              <a:t>11</a:t>
            </a:fld>
            <a:endParaRPr lang="ru-RU" altLang="pl-PL"/>
          </a:p>
        </p:txBody>
      </p:sp>
    </p:spTree>
    <p:extLst>
      <p:ext uri="{BB962C8B-B14F-4D97-AF65-F5344CB8AC3E}">
        <p14:creationId xmlns="" xmlns:p14="http://schemas.microsoft.com/office/powerpoint/2010/main" val="25833485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69887"/>
          </a:xfrm>
          <a:ln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rgbClr val="FF0000"/>
              </a:buClr>
              <a:buSzPct val="80000"/>
              <a:defRPr/>
            </a:pPr>
            <a:r>
              <a:rPr lang="ru-RU" sz="1800" kern="1200" dirty="0">
                <a:solidFill>
                  <a:schemeClr val="tx1"/>
                </a:solidFill>
                <a:latin typeface="Arial" pitchFamily="34" charset="0"/>
              </a:rPr>
              <a:t>Акционерная стоимость </a:t>
            </a: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503238" y="1258392"/>
            <a:ext cx="755706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dirty="0" smtClean="0"/>
              <a:t>Акционерная стоимость = </a:t>
            </a:r>
            <a:r>
              <a:rPr dirty="0"/>
              <a:t/>
            </a:r>
            <a:br>
              <a:rPr dirty="0"/>
            </a:br>
            <a:r>
              <a:rPr lang="ru-RU" dirty="0" smtClean="0"/>
              <a:t>Стоимость предприятия - долг или сокращенная кумулятивная </a:t>
            </a:r>
          </a:p>
          <a:p>
            <a:pPr eaLnBrk="1" hangingPunct="1"/>
            <a:r>
              <a:rPr lang="ru-RU" dirty="0" smtClean="0"/>
              <a:t>добавочная стоимость</a:t>
            </a:r>
            <a:endParaRPr lang="ru-RU" altLang="de-DE" dirty="0"/>
          </a:p>
        </p:txBody>
      </p:sp>
      <p:sp>
        <p:nvSpPr>
          <p:cNvPr id="22532" name="AutoShape 7"/>
          <p:cNvSpPr>
            <a:spLocks noChangeArrowheads="1"/>
          </p:cNvSpPr>
          <p:nvPr/>
        </p:nvSpPr>
        <p:spPr bwMode="auto">
          <a:xfrm>
            <a:off x="977900" y="2692400"/>
            <a:ext cx="622300" cy="711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2533" name="Text Box 8"/>
          <p:cNvSpPr txBox="1">
            <a:spLocks noChangeArrowheads="1"/>
          </p:cNvSpPr>
          <p:nvPr/>
        </p:nvSpPr>
        <p:spPr bwMode="auto">
          <a:xfrm>
            <a:off x="1787525" y="2849563"/>
            <a:ext cx="66095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dirty="0" smtClean="0"/>
              <a:t>Удовлетворенность инвесторов / защита от поглощений</a:t>
            </a:r>
            <a:endParaRPr lang="ru-RU" altLang="de-DE" dirty="0"/>
          </a:p>
        </p:txBody>
      </p:sp>
      <p:sp>
        <p:nvSpPr>
          <p:cNvPr id="22534" name="AutoShape 9"/>
          <p:cNvSpPr>
            <a:spLocks noChangeArrowheads="1"/>
          </p:cNvSpPr>
          <p:nvPr/>
        </p:nvSpPr>
        <p:spPr bwMode="auto">
          <a:xfrm>
            <a:off x="995363" y="3522663"/>
            <a:ext cx="622300" cy="711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2535" name="Text Box 10"/>
          <p:cNvSpPr txBox="1">
            <a:spLocks noChangeArrowheads="1"/>
          </p:cNvSpPr>
          <p:nvPr/>
        </p:nvSpPr>
        <p:spPr bwMode="auto">
          <a:xfrm>
            <a:off x="1804988" y="3679825"/>
            <a:ext cx="45448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dirty="0" smtClean="0"/>
              <a:t>Измерение сопоставимых показателей</a:t>
            </a:r>
            <a:endParaRPr lang="ru-RU" altLang="de-DE" dirty="0"/>
          </a:p>
        </p:txBody>
      </p:sp>
      <p:sp>
        <p:nvSpPr>
          <p:cNvPr id="22536" name="AutoShape 11"/>
          <p:cNvSpPr>
            <a:spLocks noChangeArrowheads="1"/>
          </p:cNvSpPr>
          <p:nvPr/>
        </p:nvSpPr>
        <p:spPr bwMode="auto">
          <a:xfrm>
            <a:off x="1025525" y="4416425"/>
            <a:ext cx="622300" cy="711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2537" name="Text Box 12"/>
          <p:cNvSpPr txBox="1">
            <a:spLocks noChangeArrowheads="1"/>
          </p:cNvSpPr>
          <p:nvPr/>
        </p:nvSpPr>
        <p:spPr bwMode="auto">
          <a:xfrm>
            <a:off x="1835150" y="4573588"/>
            <a:ext cx="58887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dirty="0" smtClean="0"/>
              <a:t>Критика: односторонний упор на рынок капитала</a:t>
            </a:r>
            <a:endParaRPr lang="ru-RU" altLang="de-DE" dirty="0"/>
          </a:p>
        </p:txBody>
      </p:sp>
      <p:sp>
        <p:nvSpPr>
          <p:cNvPr id="10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400800" y="209550"/>
            <a:ext cx="2135188" cy="474663"/>
          </a:xfrm>
        </p:spPr>
        <p:txBody>
          <a:bodyPr/>
          <a:lstStyle/>
          <a:p>
            <a:fld id="{04A092C7-0CF9-4C72-9E36-F9FA2CB109CD}" type="slidenum">
              <a:rPr lang="pl-PL" altLang="pl-PL" smtClean="0"/>
              <a:pPr/>
              <a:t>12</a:t>
            </a:fld>
            <a:endParaRPr lang="ru-RU" altLang="pl-PL"/>
          </a:p>
        </p:txBody>
      </p:sp>
    </p:spTree>
    <p:extLst>
      <p:ext uri="{BB962C8B-B14F-4D97-AF65-F5344CB8AC3E}">
        <p14:creationId xmlns="" xmlns:p14="http://schemas.microsoft.com/office/powerpoint/2010/main" val="21176022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69887"/>
          </a:xfrm>
          <a:ln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rgbClr val="FF0000"/>
              </a:buClr>
              <a:buSzPct val="80000"/>
              <a:defRPr/>
            </a:pPr>
            <a:r>
              <a:rPr lang="ru-RU" sz="1800" kern="1200" dirty="0">
                <a:solidFill>
                  <a:schemeClr val="tx1"/>
                </a:solidFill>
                <a:latin typeface="Arial" pitchFamily="34" charset="0"/>
              </a:rPr>
              <a:t>Удовлетворение интересов заинтересованных кругов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50825" y="1122363"/>
            <a:ext cx="7521575" cy="2968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528"/>
              </a:spcBef>
              <a:buNone/>
            </a:pPr>
            <a:endParaRPr lang="ru-RU" sz="2200" dirty="0" smtClean="0"/>
          </a:p>
          <a:p>
            <a:pPr marL="0" indent="0">
              <a:lnSpc>
                <a:spcPct val="80000"/>
              </a:lnSpc>
              <a:spcBef>
                <a:spcPts val="528"/>
              </a:spcBef>
              <a:buNone/>
            </a:pPr>
            <a:r>
              <a:rPr lang="ru-RU" sz="2200" dirty="0" smtClean="0"/>
              <a:t>совет акционеров </a:t>
            </a:r>
            <a:endParaRPr lang="ru-RU" sz="2200" dirty="0"/>
          </a:p>
          <a:p>
            <a:pPr marL="0" indent="0">
              <a:lnSpc>
                <a:spcPct val="80000"/>
              </a:lnSpc>
              <a:spcBef>
                <a:spcPts val="528"/>
              </a:spcBef>
              <a:buNone/>
            </a:pPr>
            <a:r>
              <a:rPr lang="ru-RU" sz="2200" dirty="0" smtClean="0"/>
              <a:t>Совет директоров </a:t>
            </a:r>
            <a:endParaRPr lang="ru-RU" sz="2200" dirty="0"/>
          </a:p>
          <a:p>
            <a:pPr marL="0" indent="0">
              <a:lnSpc>
                <a:spcPct val="80000"/>
              </a:lnSpc>
              <a:spcBef>
                <a:spcPts val="528"/>
              </a:spcBef>
              <a:buNone/>
            </a:pPr>
            <a:r>
              <a:rPr lang="ru-RU" sz="2200" dirty="0" smtClean="0"/>
              <a:t>сотрудник </a:t>
            </a:r>
          </a:p>
          <a:p>
            <a:pPr marL="0" indent="0">
              <a:lnSpc>
                <a:spcPct val="80000"/>
              </a:lnSpc>
              <a:spcBef>
                <a:spcPts val="528"/>
              </a:spcBef>
              <a:buNone/>
            </a:pPr>
            <a:r>
              <a:rPr lang="ru-RU" sz="2200" dirty="0" smtClean="0"/>
              <a:t>вышестоящее руководство</a:t>
            </a:r>
            <a:endParaRPr lang="ru-RU" sz="2200" dirty="0"/>
          </a:p>
          <a:p>
            <a:pPr marL="0" indent="0">
              <a:lnSpc>
                <a:spcPct val="80000"/>
              </a:lnSpc>
              <a:spcBef>
                <a:spcPts val="528"/>
              </a:spcBef>
              <a:buNone/>
            </a:pPr>
            <a:r>
              <a:rPr lang="ru-RU" sz="2200" dirty="0" smtClean="0"/>
              <a:t>поставщик</a:t>
            </a:r>
            <a:endParaRPr lang="ru-RU" sz="2200" dirty="0"/>
          </a:p>
          <a:p>
            <a:pPr marL="0" indent="0">
              <a:lnSpc>
                <a:spcPct val="80000"/>
              </a:lnSpc>
              <a:spcBef>
                <a:spcPts val="528"/>
              </a:spcBef>
              <a:buNone/>
            </a:pPr>
            <a:r>
              <a:rPr lang="ru-RU" sz="2200" dirty="0" smtClean="0"/>
              <a:t>кредиторы</a:t>
            </a:r>
            <a:endParaRPr lang="ru-RU" sz="2200" dirty="0"/>
          </a:p>
          <a:p>
            <a:pPr marL="0" indent="0">
              <a:lnSpc>
                <a:spcPct val="80000"/>
              </a:lnSpc>
              <a:spcBef>
                <a:spcPts val="528"/>
              </a:spcBef>
              <a:buNone/>
            </a:pPr>
            <a:r>
              <a:rPr lang="ru-RU" sz="2200" dirty="0" smtClean="0"/>
              <a:t>клиенты</a:t>
            </a:r>
            <a:endParaRPr lang="ru-RU" sz="2200" dirty="0"/>
          </a:p>
          <a:p>
            <a:pPr marL="0" indent="0">
              <a:lnSpc>
                <a:spcPct val="80000"/>
              </a:lnSpc>
              <a:spcBef>
                <a:spcPts val="528"/>
              </a:spcBef>
              <a:buNone/>
            </a:pPr>
            <a:r>
              <a:rPr lang="ru-RU" sz="2200" dirty="0" smtClean="0"/>
              <a:t>потребители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de-DE" sz="2200" b="1" dirty="0" smtClean="0"/>
          </a:p>
          <a:p>
            <a:pPr marL="0" indent="0">
              <a:buNone/>
            </a:pPr>
            <a:r>
              <a:rPr lang="ru-RU" sz="2200" dirty="0" smtClean="0">
                <a:effectLst/>
              </a:rPr>
              <a:t>профсоюзы</a:t>
            </a:r>
            <a:r>
              <a:rPr lang="ru-RU" sz="2200" dirty="0" smtClean="0"/>
              <a:t> </a:t>
            </a:r>
            <a:r>
              <a:rPr sz="2200" dirty="0"/>
              <a:t/>
            </a:r>
            <a:br>
              <a:rPr sz="2200" dirty="0"/>
            </a:br>
            <a:r>
              <a:rPr lang="ru-RU" sz="2200" spc="-40" dirty="0" smtClean="0">
                <a:effectLst/>
              </a:rPr>
              <a:t>ассоциации работодателей</a:t>
            </a:r>
            <a:r>
              <a:rPr lang="ru-RU" sz="2200" spc="-40" dirty="0" smtClean="0"/>
              <a:t> </a:t>
            </a:r>
            <a:r>
              <a:rPr sz="2200" dirty="0"/>
              <a:t/>
            </a:r>
            <a:br>
              <a:rPr sz="2200" dirty="0"/>
            </a:br>
            <a:r>
              <a:rPr lang="ru-RU" sz="2200" dirty="0" smtClean="0">
                <a:effectLst/>
              </a:rPr>
              <a:t>государство</a:t>
            </a:r>
            <a:r>
              <a:rPr lang="ru-RU" sz="2200" dirty="0" smtClean="0"/>
              <a:t> </a:t>
            </a:r>
            <a:r>
              <a:rPr sz="2200" dirty="0"/>
              <a:t/>
            </a:r>
            <a:br>
              <a:rPr sz="2200" dirty="0"/>
            </a:br>
            <a:r>
              <a:rPr lang="ru-RU" sz="2200" dirty="0" smtClean="0">
                <a:effectLst/>
              </a:rPr>
              <a:t>общественность</a:t>
            </a:r>
          </a:p>
          <a:p>
            <a:pPr marL="0" indent="0">
              <a:buNone/>
            </a:pPr>
            <a:r>
              <a:rPr lang="ru-RU" sz="2200" dirty="0" smtClean="0"/>
              <a:t>НКО</a:t>
            </a:r>
            <a:endParaRPr lang="ru-RU" sz="2200" dirty="0" smtClean="0">
              <a:effectLst/>
            </a:endParaRPr>
          </a:p>
          <a:p>
            <a:pPr marL="0" indent="0">
              <a:lnSpc>
                <a:spcPct val="80000"/>
              </a:lnSpc>
              <a:buNone/>
            </a:pPr>
            <a:endParaRPr lang="ru-RU" altLang="de-DE" sz="2400" b="1" dirty="0" smtClean="0"/>
          </a:p>
        </p:txBody>
      </p:sp>
      <p:sp>
        <p:nvSpPr>
          <p:cNvPr id="33796" name="AutoShape 4"/>
          <p:cNvSpPr>
            <a:spLocks/>
          </p:cNvSpPr>
          <p:nvPr/>
        </p:nvSpPr>
        <p:spPr bwMode="auto">
          <a:xfrm>
            <a:off x="4102100" y="1193800"/>
            <a:ext cx="469900" cy="2895600"/>
          </a:xfrm>
          <a:prstGeom prst="rightBrace">
            <a:avLst>
              <a:gd name="adj1" fmla="val 5135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4645025" y="2411413"/>
            <a:ext cx="377782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2000" dirty="0" smtClean="0"/>
              <a:t>Прямые заинтересованные </a:t>
            </a:r>
          </a:p>
          <a:p>
            <a:pPr eaLnBrk="1" hangingPunct="1"/>
            <a:r>
              <a:rPr lang="ru-RU" sz="2000" dirty="0" smtClean="0"/>
              <a:t>лица</a:t>
            </a:r>
            <a:endParaRPr lang="ru-RU" altLang="de-DE" sz="2000" dirty="0"/>
          </a:p>
        </p:txBody>
      </p:sp>
      <p:sp>
        <p:nvSpPr>
          <p:cNvPr id="33798" name="AutoShape 6"/>
          <p:cNvSpPr>
            <a:spLocks/>
          </p:cNvSpPr>
          <p:nvPr/>
        </p:nvSpPr>
        <p:spPr bwMode="auto">
          <a:xfrm>
            <a:off x="4102100" y="4343400"/>
            <a:ext cx="342900" cy="1816100"/>
          </a:xfrm>
          <a:prstGeom prst="rightBrace">
            <a:avLst>
              <a:gd name="adj1" fmla="val 4413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4624388" y="5006975"/>
            <a:ext cx="41623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2000" dirty="0" smtClean="0"/>
              <a:t>Косвенные заинтересованные </a:t>
            </a:r>
          </a:p>
          <a:p>
            <a:pPr eaLnBrk="1" hangingPunct="1"/>
            <a:r>
              <a:rPr lang="ru-RU" sz="2000" dirty="0" smtClean="0"/>
              <a:t>лица</a:t>
            </a:r>
            <a:endParaRPr lang="ru-RU" altLang="de-DE" sz="2000" dirty="0"/>
          </a:p>
        </p:txBody>
      </p:sp>
      <p:sp>
        <p:nvSpPr>
          <p:cNvPr id="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400800" y="209550"/>
            <a:ext cx="2135188" cy="474663"/>
          </a:xfrm>
        </p:spPr>
        <p:txBody>
          <a:bodyPr/>
          <a:lstStyle/>
          <a:p>
            <a:fld id="{04A092C7-0CF9-4C72-9E36-F9FA2CB109CD}" type="slidenum">
              <a:rPr lang="pl-PL" altLang="pl-PL" smtClean="0"/>
              <a:pPr/>
              <a:t>13</a:t>
            </a:fld>
            <a:endParaRPr lang="ru-RU" altLang="pl-PL"/>
          </a:p>
        </p:txBody>
      </p:sp>
    </p:spTree>
    <p:extLst>
      <p:ext uri="{BB962C8B-B14F-4D97-AF65-F5344CB8AC3E}">
        <p14:creationId xmlns="" xmlns:p14="http://schemas.microsoft.com/office/powerpoint/2010/main" val="5401846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69887"/>
          </a:xfrm>
          <a:ln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rgbClr val="FF0000"/>
              </a:buClr>
              <a:buSzPct val="80000"/>
              <a:defRPr/>
            </a:pPr>
            <a:r>
              <a:rPr lang="ru-RU" sz="1800" kern="1200" dirty="0" smtClean="0">
                <a:solidFill>
                  <a:schemeClr val="tx1"/>
                </a:solidFill>
                <a:latin typeface="Arial" pitchFamily="34" charset="0"/>
              </a:rPr>
              <a:t>Новые задачи</a:t>
            </a:r>
            <a:r>
              <a:rPr lang="ru-RU" dirty="0" smtClean="0"/>
              <a:t> </a:t>
            </a:r>
            <a:endParaRPr lang="ru-RU" sz="1800" kern="1200" dirty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468313" y="1279525"/>
            <a:ext cx="8280400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de-DE" sz="2800">
                <a:solidFill>
                  <a:srgbClr val="000000"/>
                </a:solidFill>
              </a:rPr>
              <a:t>Infineon</a:t>
            </a:r>
          </a:p>
          <a:p>
            <a:pPr eaLnBrk="1" hangingPunct="1"/>
            <a:r>
              <a:rPr lang="ru-RU" altLang="de-DE" sz="2800">
                <a:solidFill>
                  <a:srgbClr val="000000"/>
                </a:solidFill>
              </a:rPr>
              <a:t>Бизнес-этика</a:t>
            </a:r>
          </a:p>
          <a:p>
            <a:r>
              <a:rPr lang="ru-RU" altLang="de-DE" sz="2000">
                <a:solidFill>
                  <a:srgbClr val="000000"/>
                </a:solidFill>
              </a:rPr>
              <a:t>Наша бизнес-этика отражает наши требования и стандарты в ежедневной деятельности. Они представляют наши обязательства, в частности, что касается уважения друг друга и чувства собственного достоинства, безопасных условий работы, ответственного подхода к защите окружающей среды и экологичных процессов. </a:t>
            </a:r>
            <a:r>
              <a:t/>
            </a:r>
            <a:br/>
            <a:r>
              <a:rPr lang="ru-RU" altLang="de-DE" sz="2000">
                <a:solidFill>
                  <a:srgbClr val="000000"/>
                </a:solidFill>
              </a:rPr>
              <a:t>И наши стратегические соображения, и наша текущая деятельность должны быть основаны на высоких этических и юридических стандартах</a:t>
            </a:r>
          </a:p>
          <a:p>
            <a:endParaRPr lang="ru-RU" altLang="de-DE" sz="2000">
              <a:solidFill>
                <a:srgbClr val="000000"/>
              </a:solidFill>
            </a:endParaRPr>
          </a:p>
          <a:p>
            <a:r>
              <a:rPr lang="ru-RU" altLang="de-DE" sz="2000">
                <a:solidFill>
                  <a:srgbClr val="000000"/>
                </a:solidFill>
              </a:rPr>
              <a:t>Корпоративное управление</a:t>
            </a:r>
          </a:p>
          <a:p>
            <a:r>
              <a:rPr lang="ru-RU" altLang="de-DE" sz="1400">
                <a:solidFill>
                  <a:srgbClr val="000000"/>
                </a:solidFill>
              </a:rPr>
              <a:t>Наша концепция корпоративного управления применяется ко всей компании. Правильное корпоративное управление обеспечивает успех компании на основании уважения и доверия. </a:t>
            </a:r>
            <a:r>
              <a:t/>
            </a:r>
            <a:br/>
            <a:r>
              <a:rPr lang="ru-RU" altLang="de-DE" sz="1400">
                <a:solidFill>
                  <a:srgbClr val="000000"/>
                </a:solidFill>
              </a:rPr>
              <a:t>Мы рассматриваем корпоративное управление как интегрированный целостный подход, охватывающий все корпоративные ценности, процессы и цели. Корпоративное управление включает стандарты внутреннего контроля, а также рекомендации по корпоративной этике в конкурентной среде.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400800" y="209550"/>
            <a:ext cx="2135188" cy="474663"/>
          </a:xfrm>
        </p:spPr>
        <p:txBody>
          <a:bodyPr/>
          <a:lstStyle/>
          <a:p>
            <a:fld id="{04A092C7-0CF9-4C72-9E36-F9FA2CB109CD}" type="slidenum">
              <a:rPr lang="pl-PL" altLang="pl-PL" smtClean="0"/>
              <a:pPr/>
              <a:t>14</a:t>
            </a:fld>
            <a:endParaRPr lang="ru-RU" altLang="pl-PL"/>
          </a:p>
        </p:txBody>
      </p:sp>
    </p:spTree>
    <p:extLst>
      <p:ext uri="{BB962C8B-B14F-4D97-AF65-F5344CB8AC3E}">
        <p14:creationId xmlns="" xmlns:p14="http://schemas.microsoft.com/office/powerpoint/2010/main" val="14557030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Многослойная структура – Сложность планирования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38" y="980728"/>
            <a:ext cx="7846790" cy="4493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7164288" y="5661248"/>
            <a:ext cx="16916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Eigeles, Bingley  (2003)</a:t>
            </a:r>
            <a:endParaRPr lang="ru-RU" sz="1100"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400800" y="209550"/>
            <a:ext cx="2135188" cy="474663"/>
          </a:xfrm>
        </p:spPr>
        <p:txBody>
          <a:bodyPr/>
          <a:lstStyle/>
          <a:p>
            <a:fld id="{04A092C7-0CF9-4C72-9E36-F9FA2CB109CD}" type="slidenum">
              <a:rPr lang="pl-PL" altLang="pl-PL" smtClean="0"/>
              <a:pPr/>
              <a:t>15</a:t>
            </a:fld>
            <a:endParaRPr lang="ru-RU" altLang="pl-PL"/>
          </a:p>
        </p:txBody>
      </p:sp>
    </p:spTree>
    <p:extLst>
      <p:ext uri="{BB962C8B-B14F-4D97-AF65-F5344CB8AC3E}">
        <p14:creationId xmlns="" xmlns:p14="http://schemas.microsoft.com/office/powerpoint/2010/main" val="338395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стратегий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8821"/>
            <a:ext cx="6048672" cy="4695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7236296" y="5733256"/>
            <a:ext cx="19442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err="1" smtClean="0"/>
              <a:t>Boisot</a:t>
            </a:r>
            <a:r>
              <a:rPr lang="ru-RU" sz="1100" dirty="0" smtClean="0"/>
              <a:t>, </a:t>
            </a:r>
            <a:r>
              <a:rPr lang="ru-RU" sz="1100" dirty="0" err="1" smtClean="0"/>
              <a:t>McKelvey</a:t>
            </a:r>
            <a:r>
              <a:rPr lang="ru-RU" sz="1100" dirty="0" smtClean="0"/>
              <a:t> (2011)</a:t>
            </a:r>
            <a:endParaRPr lang="ru-RU" sz="1100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5508104" y="926664"/>
            <a:ext cx="3207300" cy="1512168"/>
            <a:chOff x="6228184" y="2276872"/>
            <a:chExt cx="2664296" cy="1656184"/>
          </a:xfrm>
        </p:grpSpPr>
        <p:sp>
          <p:nvSpPr>
            <p:cNvPr id="4" name="Textfeld 3"/>
            <p:cNvSpPr txBox="1"/>
            <p:nvPr/>
          </p:nvSpPr>
          <p:spPr>
            <a:xfrm>
              <a:off x="6515100" y="2900544"/>
              <a:ext cx="2210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Инновационный климат?</a:t>
              </a:r>
              <a:endParaRPr lang="ru-RU" dirty="0"/>
            </a:p>
          </p:txBody>
        </p:sp>
        <p:sp>
          <p:nvSpPr>
            <p:cNvPr id="6" name="Wolkenförmige Legende 5"/>
            <p:cNvSpPr/>
            <p:nvPr/>
          </p:nvSpPr>
          <p:spPr>
            <a:xfrm>
              <a:off x="6228184" y="2276872"/>
              <a:ext cx="2664296" cy="1656184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400800" y="209550"/>
            <a:ext cx="2135188" cy="474663"/>
          </a:xfrm>
        </p:spPr>
        <p:txBody>
          <a:bodyPr/>
          <a:lstStyle/>
          <a:p>
            <a:fld id="{04A092C7-0CF9-4C72-9E36-F9FA2CB109CD}" type="slidenum">
              <a:rPr lang="pl-PL" altLang="pl-PL" smtClean="0"/>
              <a:pPr/>
              <a:t>16</a:t>
            </a:fld>
            <a:endParaRPr lang="ru-RU" altLang="pl-PL"/>
          </a:p>
        </p:txBody>
      </p:sp>
    </p:spTree>
    <p:extLst>
      <p:ext uri="{BB962C8B-B14F-4D97-AF65-F5344CB8AC3E}">
        <p14:creationId xmlns="" xmlns:p14="http://schemas.microsoft.com/office/powerpoint/2010/main" val="107103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Стратегические концепции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400" dirty="0" smtClean="0"/>
              <a:t>Вызывают новые вопросы с разных точек зрения (более обширный взгляд) </a:t>
            </a:r>
          </a:p>
          <a:p>
            <a:r>
              <a:t/>
            </a:r>
            <a:br/>
            <a:r>
              <a:rPr lang="ru-RU" sz="2400" dirty="0" smtClean="0"/>
              <a:t>Помогают определить слабые и сильные стороны </a:t>
            </a:r>
            <a:r>
              <a:t/>
            </a:r>
            <a:br/>
            <a:endParaRPr lang="ru-RU" sz="2400" dirty="0" smtClean="0"/>
          </a:p>
          <a:p>
            <a:r>
              <a:rPr lang="ru-RU" sz="2400" dirty="0" smtClean="0"/>
              <a:t>Выбор в соответствии с конкретными нуждами компании </a:t>
            </a:r>
            <a:r>
              <a:t/>
            </a:r>
            <a:br/>
            <a:endParaRPr lang="ru-RU" sz="2400" dirty="0" smtClean="0"/>
          </a:p>
          <a:p>
            <a:r>
              <a:rPr lang="ru-RU" sz="2400" dirty="0" smtClean="0"/>
              <a:t>Осознание сильных и слабых сторон </a:t>
            </a:r>
            <a:r>
              <a:t/>
            </a:r>
            <a:br/>
            <a:endParaRPr lang="ru-RU" sz="2400" dirty="0" smtClean="0"/>
          </a:p>
          <a:p>
            <a:r>
              <a:rPr lang="ru-RU" sz="2400" dirty="0" smtClean="0"/>
              <a:t>Легко понять -&gt; часто без советов по практической реализации </a:t>
            </a:r>
            <a:r>
              <a:t/>
            </a:r>
            <a:br/>
            <a:endParaRPr lang="ru-RU" sz="2400" dirty="0" smtClean="0"/>
          </a:p>
          <a:p>
            <a:r>
              <a:rPr lang="ru-RU" sz="2400" dirty="0" smtClean="0"/>
              <a:t>Стратегическая концепция не существует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400800" y="209550"/>
            <a:ext cx="2135188" cy="474663"/>
          </a:xfrm>
        </p:spPr>
        <p:txBody>
          <a:bodyPr/>
          <a:lstStyle/>
          <a:p>
            <a:fld id="{04A092C7-0CF9-4C72-9E36-F9FA2CB109CD}" type="slidenum">
              <a:rPr lang="pl-PL" altLang="pl-PL" smtClean="0"/>
              <a:pPr/>
              <a:t>17</a:t>
            </a:fld>
            <a:endParaRPr lang="ru-RU" altLang="pl-PL"/>
          </a:p>
        </p:txBody>
      </p:sp>
    </p:spTree>
    <p:extLst>
      <p:ext uri="{BB962C8B-B14F-4D97-AF65-F5344CB8AC3E}">
        <p14:creationId xmlns="" xmlns:p14="http://schemas.microsoft.com/office/powerpoint/2010/main" val="13428883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Бизнес-модель и формирование бизнес-модели</a:t>
            </a:r>
            <a:endParaRPr lang="ru-R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92C7-0CF9-4C72-9E36-F9FA2CB109CD}" type="slidenum">
              <a:rPr lang="pl-PL" altLang="pl-PL" smtClean="0"/>
              <a:pPr/>
              <a:t>18</a:t>
            </a:fld>
            <a:endParaRPr lang="ru-RU" altLang="pl-PL"/>
          </a:p>
        </p:txBody>
      </p:sp>
    </p:spTree>
    <p:extLst>
      <p:ext uri="{BB962C8B-B14F-4D97-AF65-F5344CB8AC3E}">
        <p14:creationId xmlns="" xmlns:p14="http://schemas.microsoft.com/office/powerpoint/2010/main" val="351748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Формирование бизнес-модели</a:t>
            </a:r>
            <a:endParaRPr lang="ru-RU" dirty="0"/>
          </a:p>
        </p:txBody>
      </p:sp>
      <p:sp>
        <p:nvSpPr>
          <p:cNvPr id="191492" name="Text Box 4"/>
          <p:cNvSpPr txBox="1">
            <a:spLocks noChangeArrowheads="1"/>
          </p:cNvSpPr>
          <p:nvPr/>
        </p:nvSpPr>
        <p:spPr bwMode="auto">
          <a:xfrm>
            <a:off x="212729" y="1688028"/>
            <a:ext cx="2952751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200" dirty="0" smtClean="0"/>
              <a:t>Какая потребность клиента существует? </a:t>
            </a:r>
            <a:r>
              <a:rPr sz="1200" dirty="0"/>
              <a:t/>
            </a:r>
            <a:br>
              <a:rPr sz="1200" dirty="0"/>
            </a:br>
            <a:r>
              <a:rPr lang="ru-RU" sz="1200" dirty="0" smtClean="0"/>
              <a:t> </a:t>
            </a:r>
            <a:r>
              <a:rPr sz="1200" dirty="0"/>
              <a:t/>
            </a:r>
            <a:br>
              <a:rPr sz="1200" dirty="0"/>
            </a:br>
            <a:r>
              <a:rPr lang="ru-RU" sz="1200" dirty="0" smtClean="0"/>
              <a:t>Какие есть конкретные услуги? </a:t>
            </a:r>
            <a:r>
              <a:rPr sz="1200" dirty="0"/>
              <a:t/>
            </a:r>
            <a:br>
              <a:rPr sz="1200" dirty="0"/>
            </a:br>
            <a:r>
              <a:rPr sz="1200" dirty="0"/>
              <a:t/>
            </a:r>
            <a:br>
              <a:rPr sz="1200" dirty="0"/>
            </a:br>
            <a:r>
              <a:rPr lang="ru-RU" sz="1200" dirty="0" smtClean="0"/>
              <a:t>Почему клиент должен приобрести продукт / </a:t>
            </a:r>
            <a:r>
              <a:rPr sz="1200" dirty="0"/>
              <a:t/>
            </a:r>
            <a:br>
              <a:rPr sz="1200" dirty="0"/>
            </a:br>
            <a:r>
              <a:rPr lang="ru-RU" sz="1200" dirty="0" smtClean="0"/>
              <a:t>услугу? (Дифференцирование или «Уникальное торговое предложение») </a:t>
            </a:r>
            <a:r>
              <a:rPr sz="1200" dirty="0"/>
              <a:t/>
            </a:r>
            <a:br>
              <a:rPr sz="1200" dirty="0"/>
            </a:br>
            <a:r>
              <a:rPr sz="1200" dirty="0"/>
              <a:t/>
            </a:r>
            <a:br>
              <a:rPr sz="1200" dirty="0"/>
            </a:br>
            <a:r>
              <a:rPr lang="ru-RU" sz="1200" dirty="0" smtClean="0"/>
              <a:t>В чем привлекательность бизнес-идеи? </a:t>
            </a:r>
          </a:p>
          <a:p>
            <a:endParaRPr lang="ru-RU" sz="1400" dirty="0"/>
          </a:p>
        </p:txBody>
      </p:sp>
      <p:sp>
        <p:nvSpPr>
          <p:cNvPr id="191494" name="Text Box 6"/>
          <p:cNvSpPr txBox="1">
            <a:spLocks noChangeArrowheads="1"/>
          </p:cNvSpPr>
          <p:nvPr/>
        </p:nvSpPr>
        <p:spPr bwMode="auto">
          <a:xfrm>
            <a:off x="6000753" y="1714501"/>
            <a:ext cx="2952751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200" dirty="0"/>
              <a:t>Кто является клиентом для продукта / услуги? </a:t>
            </a:r>
            <a:r>
              <a:rPr sz="1200" dirty="0"/>
              <a:t/>
            </a:r>
            <a:br>
              <a:rPr sz="1200" dirty="0"/>
            </a:br>
            <a:r>
              <a:rPr sz="1200" dirty="0"/>
              <a:t/>
            </a:r>
            <a:br>
              <a:rPr sz="1200" dirty="0"/>
            </a:br>
            <a:r>
              <a:rPr lang="ru-RU" sz="1200" dirty="0"/>
              <a:t>Насколько велик потенциальный рынок? (Текущий объем и ожидаемый рост) </a:t>
            </a:r>
            <a:r>
              <a:rPr sz="1200" dirty="0"/>
              <a:t/>
            </a:r>
            <a:br>
              <a:rPr sz="1200" dirty="0"/>
            </a:br>
            <a:r>
              <a:rPr sz="1200" dirty="0"/>
              <a:t/>
            </a:r>
            <a:br>
              <a:rPr sz="1200" dirty="0"/>
            </a:br>
            <a:r>
              <a:rPr lang="ru-RU" sz="1200" dirty="0"/>
              <a:t>Кто является текущими и потенциальными конкурентами и что они предлагают? </a:t>
            </a:r>
            <a:r>
              <a:rPr sz="1200" dirty="0"/>
              <a:t/>
            </a:r>
            <a:br>
              <a:rPr sz="1200" dirty="0"/>
            </a:br>
            <a:r>
              <a:rPr sz="1200" dirty="0"/>
              <a:t/>
            </a:r>
            <a:br>
              <a:rPr sz="1200" dirty="0"/>
            </a:br>
            <a:r>
              <a:rPr lang="ru-RU" sz="1200" dirty="0"/>
              <a:t>Каковы конкурентные преимущества по сравнению с конкурентами?</a:t>
            </a:r>
            <a:endParaRPr lang="ru-RU" sz="1200" dirty="0">
              <a:effectLst/>
            </a:endParaRPr>
          </a:p>
        </p:txBody>
      </p:sp>
      <p:sp>
        <p:nvSpPr>
          <p:cNvPr id="191495" name="Text Box 7"/>
          <p:cNvSpPr txBox="1">
            <a:spLocks noChangeArrowheads="1"/>
          </p:cNvSpPr>
          <p:nvPr/>
        </p:nvSpPr>
        <p:spPr bwMode="auto">
          <a:xfrm>
            <a:off x="2571736" y="5143512"/>
            <a:ext cx="52768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200" dirty="0" smtClean="0"/>
              <a:t>Каковы достижимые цены и объемы? </a:t>
            </a:r>
            <a:r>
              <a:rPr sz="1200" dirty="0"/>
              <a:t/>
            </a:r>
            <a:br>
              <a:rPr sz="1200" dirty="0"/>
            </a:br>
            <a:r>
              <a:rPr lang="ru-RU" sz="1200" dirty="0" smtClean="0"/>
              <a:t>Сколько это стоит? </a:t>
            </a:r>
            <a:r>
              <a:rPr sz="1200" dirty="0"/>
              <a:t/>
            </a:r>
            <a:br>
              <a:rPr sz="1200" dirty="0"/>
            </a:br>
            <a:r>
              <a:rPr lang="ru-RU" sz="1200" dirty="0" smtClean="0"/>
              <a:t>Каковы приблизительные потребности в инвестициях?</a:t>
            </a:r>
            <a:endParaRPr lang="ru-RU" sz="1200" dirty="0"/>
          </a:p>
        </p:txBody>
      </p:sp>
      <p:sp>
        <p:nvSpPr>
          <p:cNvPr id="191497" name="AutoShape 9"/>
          <p:cNvSpPr>
            <a:spLocks noChangeArrowheads="1"/>
          </p:cNvSpPr>
          <p:nvPr/>
        </p:nvSpPr>
        <p:spPr bwMode="auto">
          <a:xfrm>
            <a:off x="3390900" y="1765302"/>
            <a:ext cx="2235200" cy="2336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91498" name="Rectangle 10"/>
          <p:cNvSpPr>
            <a:spLocks noChangeArrowheads="1"/>
          </p:cNvSpPr>
          <p:nvPr/>
        </p:nvSpPr>
        <p:spPr bwMode="auto">
          <a:xfrm>
            <a:off x="165100" y="1447801"/>
            <a:ext cx="2921000" cy="349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91499" name="Rectangle 11"/>
          <p:cNvSpPr>
            <a:spLocks noChangeArrowheads="1"/>
          </p:cNvSpPr>
          <p:nvPr/>
        </p:nvSpPr>
        <p:spPr bwMode="auto">
          <a:xfrm>
            <a:off x="5816603" y="1447801"/>
            <a:ext cx="3136900" cy="327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91500" name="Rectangle 12"/>
          <p:cNvSpPr>
            <a:spLocks noChangeArrowheads="1"/>
          </p:cNvSpPr>
          <p:nvPr/>
        </p:nvSpPr>
        <p:spPr bwMode="auto">
          <a:xfrm>
            <a:off x="2500298" y="5072074"/>
            <a:ext cx="4362790" cy="734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91501" name="Text Box 13"/>
          <p:cNvSpPr txBox="1">
            <a:spLocks noChangeArrowheads="1"/>
          </p:cNvSpPr>
          <p:nvPr/>
        </p:nvSpPr>
        <p:spPr bwMode="auto">
          <a:xfrm rot="39309781">
            <a:off x="3108366" y="2740793"/>
            <a:ext cx="11683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dirty="0" smtClean="0"/>
              <a:t>клиент</a:t>
            </a:r>
            <a:endParaRPr lang="ru-RU" sz="2000" dirty="0"/>
          </a:p>
        </p:txBody>
      </p:sp>
      <p:sp>
        <p:nvSpPr>
          <p:cNvPr id="191502" name="Text Box 14"/>
          <p:cNvSpPr txBox="1">
            <a:spLocks noChangeArrowheads="1"/>
          </p:cNvSpPr>
          <p:nvPr/>
        </p:nvSpPr>
        <p:spPr bwMode="auto">
          <a:xfrm rot="25431998">
            <a:off x="3921985" y="2674910"/>
            <a:ext cx="26144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dirty="0" smtClean="0"/>
              <a:t>рынок</a:t>
            </a:r>
            <a:r>
              <a:rPr lang="en-US" sz="2000" dirty="0" smtClean="0"/>
              <a:t> </a:t>
            </a:r>
            <a:r>
              <a:rPr lang="ru-RU" sz="2000" dirty="0" smtClean="0"/>
              <a:t>/</a:t>
            </a:r>
            <a:r>
              <a:rPr lang="en-US" sz="2000" dirty="0" smtClean="0"/>
              <a:t> </a:t>
            </a:r>
            <a:r>
              <a:rPr lang="ru-RU" sz="2000" dirty="0" smtClean="0"/>
              <a:t>конкуренция</a:t>
            </a:r>
            <a:endParaRPr lang="ru-RU" sz="2000" dirty="0"/>
          </a:p>
        </p:txBody>
      </p:sp>
      <p:sp>
        <p:nvSpPr>
          <p:cNvPr id="191503" name="Text Box 15"/>
          <p:cNvSpPr txBox="1">
            <a:spLocks noChangeArrowheads="1"/>
          </p:cNvSpPr>
          <p:nvPr/>
        </p:nvSpPr>
        <p:spPr bwMode="auto">
          <a:xfrm>
            <a:off x="3571868" y="4143380"/>
            <a:ext cx="18050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dirty="0" smtClean="0"/>
              <a:t>модель прибыли</a:t>
            </a:r>
            <a:endParaRPr lang="ru-RU" sz="2000" dirty="0"/>
          </a:p>
        </p:txBody>
      </p:sp>
      <p:sp>
        <p:nvSpPr>
          <p:cNvPr id="1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400800" y="209550"/>
            <a:ext cx="2135188" cy="474663"/>
          </a:xfrm>
        </p:spPr>
        <p:txBody>
          <a:bodyPr/>
          <a:lstStyle/>
          <a:p>
            <a:fld id="{04A092C7-0CF9-4C72-9E36-F9FA2CB109CD}" type="slidenum">
              <a:rPr lang="pl-PL" altLang="pl-PL" smtClean="0"/>
              <a:pPr/>
              <a:t>19</a:t>
            </a:fld>
            <a:endParaRPr lang="ru-RU" altLang="pl-PL"/>
          </a:p>
        </p:txBody>
      </p:sp>
    </p:spTree>
    <p:extLst>
      <p:ext uri="{BB962C8B-B14F-4D97-AF65-F5344CB8AC3E}">
        <p14:creationId xmlns="" xmlns:p14="http://schemas.microsoft.com/office/powerpoint/2010/main" val="36646029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2" grpId="0"/>
      <p:bldP spid="191494" grpId="0"/>
      <p:bldP spid="191495" grpId="0"/>
      <p:bldP spid="191498" grpId="0" animBg="1"/>
      <p:bldP spid="191499" grpId="0" animBg="1"/>
      <p:bldP spid="19150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 помните?</a:t>
            </a:r>
            <a:endParaRPr lang="ru-RU" dirty="0"/>
          </a:p>
        </p:txBody>
      </p:sp>
      <p:sp>
        <p:nvSpPr>
          <p:cNvPr id="2" name="Rechteck 1"/>
          <p:cNvSpPr/>
          <p:nvPr/>
        </p:nvSpPr>
        <p:spPr>
          <a:xfrm>
            <a:off x="6515100" y="1280609"/>
            <a:ext cx="2286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индивидуализация </a:t>
            </a:r>
            <a:r>
              <a:t/>
            </a:r>
            <a:br/>
            <a:r>
              <a:rPr lang="ru-RU" sz="1600" dirty="0"/>
              <a:t>движение </a:t>
            </a:r>
            <a:r>
              <a:rPr lang="ru-RU" sz="1600" dirty="0" smtClean="0"/>
              <a:t>к матриархату</a:t>
            </a:r>
            <a:r>
              <a:t/>
            </a:r>
            <a:br/>
            <a:r>
              <a:rPr lang="ru-RU" sz="1600" dirty="0" smtClean="0"/>
              <a:t>серебряное общество</a:t>
            </a:r>
            <a:r>
              <a:t/>
            </a:r>
            <a:br/>
            <a:r>
              <a:rPr lang="ru-RU" sz="1600" dirty="0"/>
              <a:t>новые выводы</a:t>
            </a:r>
            <a:r>
              <a:t/>
            </a:r>
            <a:br/>
            <a:r>
              <a:rPr lang="ru-RU" sz="1600" dirty="0"/>
              <a:t>новая работа</a:t>
            </a:r>
            <a:r>
              <a:t/>
            </a:r>
            <a:br/>
            <a:r>
              <a:rPr lang="ru-RU" sz="1600" dirty="0"/>
              <a:t>здоровье</a:t>
            </a:r>
            <a:r>
              <a:t/>
            </a:r>
            <a:br/>
            <a:r>
              <a:rPr lang="ru-RU" sz="1600" dirty="0"/>
              <a:t>неоэкология</a:t>
            </a:r>
            <a:r>
              <a:t/>
            </a:r>
            <a:br/>
            <a:r>
              <a:rPr lang="ru-RU" sz="1600" dirty="0"/>
              <a:t>связь</a:t>
            </a:r>
            <a:r>
              <a:t/>
            </a:r>
            <a:br/>
            <a:r>
              <a:rPr lang="ru-RU" sz="1600" dirty="0"/>
              <a:t>глобализация</a:t>
            </a:r>
            <a:r>
              <a:t/>
            </a:r>
            <a:br/>
            <a:r>
              <a:rPr lang="ru-RU" sz="1600" dirty="0"/>
              <a:t>урбанизация</a:t>
            </a:r>
            <a:r>
              <a:t/>
            </a:r>
            <a:br/>
            <a:r>
              <a:rPr lang="ru-RU" sz="1600" dirty="0"/>
              <a:t>мобильность</a:t>
            </a:r>
          </a:p>
        </p:txBody>
      </p:sp>
      <p:sp>
        <p:nvSpPr>
          <p:cNvPr id="3" name="Rechteck 2"/>
          <p:cNvSpPr/>
          <p:nvPr/>
        </p:nvSpPr>
        <p:spPr>
          <a:xfrm>
            <a:off x="5699790" y="4229174"/>
            <a:ext cx="22585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wwww.zukunftsinstitut.de/Horx</a:t>
            </a:r>
            <a:endParaRPr lang="ru-RU" sz="1200" dirty="0"/>
          </a:p>
        </p:txBody>
      </p:sp>
      <p:sp>
        <p:nvSpPr>
          <p:cNvPr id="5" name="Rechteck 4"/>
          <p:cNvSpPr/>
          <p:nvPr/>
        </p:nvSpPr>
        <p:spPr>
          <a:xfrm>
            <a:off x="179512" y="4719786"/>
            <a:ext cx="8236024" cy="144551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327582" y="5088086"/>
            <a:ext cx="3698317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fontAlgn="auto">
              <a:spcAft>
                <a:spcPts val="0"/>
              </a:spcAft>
              <a:defRPr sz="2000" b="1"/>
            </a:lvl1pPr>
          </a:lstStyle>
          <a:p>
            <a:r>
              <a:rPr lang="ru-RU" sz="1600" b="0" dirty="0" smtClean="0"/>
              <a:t>рынки будущего</a:t>
            </a:r>
          </a:p>
          <a:p>
            <a:r>
              <a:rPr lang="ru-RU" sz="1600" b="0" dirty="0" smtClean="0"/>
              <a:t>развитие мировой политики</a:t>
            </a:r>
          </a:p>
          <a:p>
            <a:r>
              <a:rPr lang="ru-RU" sz="1600" b="0" dirty="0" smtClean="0"/>
              <a:t>механизация / </a:t>
            </a:r>
            <a:r>
              <a:rPr lang="ru-RU" sz="1600" b="0" dirty="0" err="1" smtClean="0"/>
              <a:t>технизация</a:t>
            </a:r>
            <a:endParaRPr lang="ru-RU" sz="1600" b="0" dirty="0"/>
          </a:p>
          <a:p>
            <a:r>
              <a:rPr lang="ru-RU" sz="1600" b="0" dirty="0"/>
              <a:t>акселерация</a:t>
            </a:r>
          </a:p>
        </p:txBody>
      </p:sp>
      <p:sp>
        <p:nvSpPr>
          <p:cNvPr id="7" name="Rechteck 6"/>
          <p:cNvSpPr/>
          <p:nvPr/>
        </p:nvSpPr>
        <p:spPr>
          <a:xfrm>
            <a:off x="4229100" y="5073729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ru-RU" sz="1600" dirty="0"/>
              <a:t>индивидуализация</a:t>
            </a:r>
            <a:r>
              <a:rPr lang="ru-RU" dirty="0" smtClean="0"/>
              <a:t> </a:t>
            </a:r>
            <a:r>
              <a:t/>
            </a:r>
            <a:br/>
            <a:r>
              <a:rPr lang="ru-RU" sz="1600" dirty="0"/>
              <a:t>глобализация</a:t>
            </a:r>
            <a:r>
              <a:rPr lang="ru-RU" dirty="0" smtClean="0"/>
              <a:t> </a:t>
            </a:r>
            <a:r>
              <a:t/>
            </a:r>
            <a:br/>
            <a:r>
              <a:rPr lang="ru-RU" sz="1600" dirty="0"/>
              <a:t>ресурсы</a:t>
            </a:r>
            <a:r>
              <a:rPr lang="ru-RU" dirty="0" smtClean="0"/>
              <a:t> </a:t>
            </a:r>
            <a:r>
              <a:t/>
            </a:r>
            <a:br/>
            <a:r>
              <a:rPr lang="ru-RU" sz="1600" dirty="0" smtClean="0"/>
              <a:t>демографическое развитие</a:t>
            </a:r>
            <a:endParaRPr lang="ru-RU" sz="1600" dirty="0"/>
          </a:p>
        </p:txBody>
      </p:sp>
      <p:sp>
        <p:nvSpPr>
          <p:cNvPr id="13" name="Rectangle 5"/>
          <p:cNvSpPr txBox="1">
            <a:spLocks noChangeArrowheads="1"/>
          </p:cNvSpPr>
          <p:nvPr/>
        </p:nvSpPr>
        <p:spPr bwMode="auto">
          <a:xfrm>
            <a:off x="406400" y="4719786"/>
            <a:ext cx="82296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 kern="1200" baseline="0">
                <a:solidFill>
                  <a:schemeClr val="tx1"/>
                </a:solidFill>
                <a:latin typeface="ITC Stone Sans Std Medium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bg1"/>
                </a:solidFill>
                <a:latin typeface="Lucida San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bg1"/>
                </a:solidFill>
                <a:latin typeface="Lucida San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bg1"/>
                </a:solidFill>
                <a:latin typeface="Lucida San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bg1"/>
                </a:solidFill>
                <a:latin typeface="Lucida Sans" pitchFamily="34" charset="0"/>
              </a:defRPr>
            </a:lvl5pPr>
            <a:lvl6pPr marL="513984" algn="l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bg1"/>
                </a:solidFill>
                <a:latin typeface="Lucida Sans" pitchFamily="34" charset="0"/>
              </a:defRPr>
            </a:lvl6pPr>
            <a:lvl7pPr marL="1027968" algn="l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bg1"/>
                </a:solidFill>
                <a:latin typeface="Lucida Sans" pitchFamily="34" charset="0"/>
              </a:defRPr>
            </a:lvl7pPr>
            <a:lvl8pPr marL="1541953" algn="l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bg1"/>
                </a:solidFill>
                <a:latin typeface="Lucida Sans" pitchFamily="34" charset="0"/>
              </a:defRPr>
            </a:lvl8pPr>
            <a:lvl9pPr marL="2055937" algn="l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bg1"/>
                </a:solidFill>
                <a:latin typeface="Lucida Sans" pitchFamily="34" charset="0"/>
              </a:defRPr>
            </a:lvl9pPr>
          </a:lstStyle>
          <a:p>
            <a:r>
              <a:rPr lang="ru-RU" sz="1800" u="sng" dirty="0" smtClean="0">
                <a:latin typeface="Arial" panose="020B0604020202020204" pitchFamily="34" charset="0"/>
              </a:rPr>
              <a:t>8 мегатрендов (Томсен)</a:t>
            </a:r>
            <a:endParaRPr lang="ru-RU" sz="1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uppieren 10"/>
          <p:cNvGrpSpPr/>
          <p:nvPr/>
        </p:nvGrpSpPr>
        <p:grpSpPr>
          <a:xfrm>
            <a:off x="599438" y="1154648"/>
            <a:ext cx="5308600" cy="3478585"/>
            <a:chOff x="152400" y="1076421"/>
            <a:chExt cx="5308600" cy="3478585"/>
          </a:xfrm>
        </p:grpSpPr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076421"/>
              <a:ext cx="5308600" cy="3478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feld 13"/>
            <p:cNvSpPr txBox="1"/>
            <p:nvPr/>
          </p:nvSpPr>
          <p:spPr>
            <a:xfrm>
              <a:off x="251520" y="1336681"/>
              <a:ext cx="1218603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sz="1100" dirty="0" smtClean="0"/>
                <a:t>Мода / Изделия</a:t>
              </a:r>
              <a:endParaRPr lang="ru-RU" sz="1100" dirty="0"/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239892" y="1826342"/>
              <a:ext cx="1556836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sz="1100" dirty="0" smtClean="0"/>
                <a:t>Дух времени / Рынки</a:t>
              </a:r>
              <a:endParaRPr lang="ru-RU" sz="1100" dirty="0"/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251520" y="2303294"/>
              <a:ext cx="1296144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100" dirty="0" smtClean="0"/>
                <a:t>Бум / Экономика</a:t>
              </a:r>
              <a:endParaRPr lang="ru-RU" sz="1100" dirty="0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251520" y="2755050"/>
              <a:ext cx="1065130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100" dirty="0" smtClean="0"/>
                <a:t>Технология</a:t>
              </a:r>
              <a:endParaRPr lang="ru-RU" sz="1100" dirty="0"/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244972" y="3212975"/>
              <a:ext cx="1093908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100" dirty="0" smtClean="0"/>
                <a:t>Цивилизация</a:t>
              </a:r>
              <a:endParaRPr lang="ru-RU" sz="1100" dirty="0"/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251520" y="3717031"/>
              <a:ext cx="801608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100" dirty="0" smtClean="0"/>
                <a:t>Природа</a:t>
              </a:r>
              <a:endParaRPr lang="ru-RU" sz="1100" dirty="0"/>
            </a:p>
          </p:txBody>
        </p:sp>
      </p:grpSp>
      <p:sp>
        <p:nvSpPr>
          <p:cNvPr id="20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400800" y="209550"/>
            <a:ext cx="2135188" cy="474663"/>
          </a:xfrm>
        </p:spPr>
        <p:txBody>
          <a:bodyPr/>
          <a:lstStyle/>
          <a:p>
            <a:fld id="{04A092C7-0CF9-4C72-9E36-F9FA2CB109CD}" type="slidenum">
              <a:rPr lang="pl-PL" altLang="pl-PL" smtClean="0"/>
              <a:pPr/>
              <a:t>2</a:t>
            </a:fld>
            <a:endParaRPr lang="ru-RU" altLang="pl-PL"/>
          </a:p>
        </p:txBody>
      </p:sp>
    </p:spTree>
    <p:extLst>
      <p:ext uri="{BB962C8B-B14F-4D97-AF65-F5344CB8AC3E}">
        <p14:creationId xmlns="" xmlns:p14="http://schemas.microsoft.com/office/powerpoint/2010/main" val="24212312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Geschäftsmodell Бизнес решений</a:t>
            </a:r>
            <a:endParaRPr lang="ru-RU"/>
          </a:p>
        </p:txBody>
      </p:sp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292129" y="1256377"/>
            <a:ext cx="8566151" cy="480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108000" tIns="108000" rIns="108000" bIns="108000" anchor="ctr"/>
          <a:lstStyle/>
          <a:p>
            <a:pPr defTabSz="762000" eaLnBrk="0" hangingPunct="0">
              <a:spcBef>
                <a:spcPct val="40000"/>
              </a:spcBef>
              <a:buSzPct val="80000"/>
              <a:buFont typeface="Monotype Sorts" pitchFamily="2" charset="2"/>
              <a:buNone/>
              <a:tabLst>
                <a:tab pos="190500" algn="l"/>
              </a:tabLst>
            </a:pPr>
            <a:endParaRPr lang="en-GB" sz="1200"/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4837115" y="1926303"/>
            <a:ext cx="3416300" cy="4619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r>
              <a:rPr lang="ru-RU" sz="1000" b="1"/>
              <a:t>Тип 4</a:t>
            </a:r>
            <a:r>
              <a:t/>
            </a:r>
            <a:br/>
            <a:r>
              <a:rPr lang="ru-RU" sz="1000" b="1"/>
              <a:t>Решение</a:t>
            </a:r>
          </a:p>
        </p:txBody>
      </p:sp>
      <p:sp>
        <p:nvSpPr>
          <p:cNvPr id="66564" name="AutoShape 4"/>
          <p:cNvSpPr>
            <a:spLocks noChangeArrowheads="1"/>
          </p:cNvSpPr>
          <p:nvPr/>
        </p:nvSpPr>
        <p:spPr bwMode="auto">
          <a:xfrm rot="16200000">
            <a:off x="2009775" y="2208877"/>
            <a:ext cx="1295400" cy="3429000"/>
          </a:xfrm>
          <a:prstGeom prst="homePlate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eaVert" wrap="none" lIns="0" tIns="0" rIns="0" bIns="0"/>
          <a:lstStyle/>
          <a:p>
            <a:pPr algn="ctr" eaLnBrk="0" hangingPunct="0"/>
            <a:endParaRPr lang="en-GB" sz="1000" b="1"/>
          </a:p>
        </p:txBody>
      </p:sp>
      <p:sp>
        <p:nvSpPr>
          <p:cNvPr id="66565" name="AutoShape 5"/>
          <p:cNvSpPr>
            <a:spLocks noChangeArrowheads="1"/>
          </p:cNvSpPr>
          <p:nvPr/>
        </p:nvSpPr>
        <p:spPr bwMode="auto">
          <a:xfrm rot="16200000">
            <a:off x="2012158" y="807910"/>
            <a:ext cx="1331913" cy="3387725"/>
          </a:xfrm>
          <a:prstGeom prst="homePlate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eaVert" wrap="none" lIns="0" tIns="0" rIns="0" bIns="0"/>
          <a:lstStyle/>
          <a:p>
            <a:pPr algn="ctr" eaLnBrk="0" hangingPunct="0"/>
            <a:endParaRPr lang="en-GB" sz="1000" b="1"/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gray">
          <a:xfrm>
            <a:off x="4837117" y="1343688"/>
            <a:ext cx="3405187" cy="355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54000" tIns="10800" rIns="54000" bIns="10800" anchor="ctr"/>
          <a:lstStyle/>
          <a:p>
            <a:pPr algn="ctr" eaLnBrk="0" hangingPunct="0"/>
            <a:r>
              <a:rPr lang="ru-RU" sz="1400" b="1"/>
              <a:t>Бизнес решений</a:t>
            </a:r>
          </a:p>
        </p:txBody>
      </p:sp>
      <p:sp>
        <p:nvSpPr>
          <p:cNvPr id="66569" name="Rectangle 9"/>
          <p:cNvSpPr>
            <a:spLocks noChangeArrowheads="1"/>
          </p:cNvSpPr>
          <p:nvPr/>
        </p:nvSpPr>
        <p:spPr bwMode="auto">
          <a:xfrm>
            <a:off x="4837115" y="2348880"/>
            <a:ext cx="3416300" cy="6001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/>
            <a:r>
              <a:rPr lang="ru-RU" sz="1100" dirty="0" smtClean="0"/>
              <a:t>«Решение», основанное на</a:t>
            </a:r>
            <a:r>
              <a:t/>
            </a:r>
            <a:br/>
            <a:r>
              <a:rPr lang="ru-RU" sz="1100" dirty="0" smtClean="0"/>
              <a:t>опыте в</a:t>
            </a:r>
            <a:r>
              <a:t/>
            </a:r>
            <a:br/>
            <a:r>
              <a:rPr lang="ru-RU" sz="1100" dirty="0" smtClean="0"/>
              <a:t>полупроводниках</a:t>
            </a:r>
            <a:endParaRPr lang="ru-RU" sz="1100" dirty="0"/>
          </a:p>
        </p:txBody>
      </p:sp>
      <p:sp>
        <p:nvSpPr>
          <p:cNvPr id="66571" name="Text Box 11"/>
          <p:cNvSpPr txBox="1">
            <a:spLocks noChangeArrowheads="1"/>
          </p:cNvSpPr>
          <p:nvPr/>
        </p:nvSpPr>
        <p:spPr bwMode="auto">
          <a:xfrm>
            <a:off x="4837117" y="3690016"/>
            <a:ext cx="4000501" cy="1730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88900" indent="-88900" eaLnBrk="0" hangingPunct="0">
              <a:lnSpc>
                <a:spcPct val="105000"/>
              </a:lnSpc>
              <a:buFontTx/>
              <a:buChar char="•"/>
            </a:pPr>
            <a:endParaRPr lang="ru-RU" sz="1200" dirty="0"/>
          </a:p>
          <a:p>
            <a:pPr marL="88900" indent="-88900" eaLnBrk="0" hangingPunct="0">
              <a:lnSpc>
                <a:spcPct val="105000"/>
              </a:lnSpc>
            </a:pPr>
            <a:r>
              <a:rPr lang="ru-RU" sz="900" b="1" dirty="0"/>
              <a:t>Подобран для решения проблем клиентов и оптимизации его цепочки создания стоимости и экономических показателей</a:t>
            </a:r>
            <a:r>
              <a:rPr lang="ru-RU" sz="900" dirty="0"/>
              <a:t>:</a:t>
            </a:r>
          </a:p>
          <a:p>
            <a:pPr marL="88900" indent="-88900" eaLnBrk="0" hangingPunct="0">
              <a:lnSpc>
                <a:spcPct val="105000"/>
              </a:lnSpc>
              <a:buFontTx/>
              <a:buChar char="•"/>
            </a:pPr>
            <a:r>
              <a:rPr lang="ru-RU" sz="900" dirty="0"/>
              <a:t>Консультации для внешних клиентов</a:t>
            </a:r>
          </a:p>
          <a:p>
            <a:pPr marL="88900" indent="-88900" eaLnBrk="0" hangingPunct="0">
              <a:lnSpc>
                <a:spcPct val="105000"/>
              </a:lnSpc>
              <a:buFontTx/>
              <a:buChar char="•"/>
            </a:pPr>
            <a:r>
              <a:rPr lang="ru-RU" sz="900" dirty="0"/>
              <a:t>Обеспечение генерального подряда по выборочным проектам</a:t>
            </a:r>
          </a:p>
          <a:p>
            <a:pPr marL="88900" indent="-88900" eaLnBrk="0" hangingPunct="0">
              <a:lnSpc>
                <a:spcPct val="105000"/>
              </a:lnSpc>
              <a:buFontTx/>
              <a:buChar char="•"/>
            </a:pPr>
            <a:r>
              <a:rPr lang="ru-RU" sz="900" dirty="0"/>
              <a:t>Продажа услуг по диагностике, концепций, услуг по проектированию, ...</a:t>
            </a:r>
          </a:p>
          <a:p>
            <a:pPr marL="88900" indent="-88900" eaLnBrk="0" hangingPunct="0">
              <a:lnSpc>
                <a:spcPct val="105000"/>
              </a:lnSpc>
              <a:buFontTx/>
              <a:buChar char="•"/>
            </a:pPr>
            <a:r>
              <a:rPr lang="ru-RU" sz="900" dirty="0"/>
              <a:t>Обеспечение профессионального управления процессами </a:t>
            </a:r>
            <a:r>
              <a:rPr lang="ru-RU" sz="900" dirty="0" smtClean="0"/>
              <a:t>за </a:t>
            </a:r>
            <a:r>
              <a:rPr lang="ru-RU" sz="900" dirty="0"/>
              <a:t>счет собственных мощностей и ресурсов или партнерской сети</a:t>
            </a:r>
          </a:p>
          <a:p>
            <a:pPr marL="88900" indent="-88900" eaLnBrk="0" hangingPunct="0">
              <a:lnSpc>
                <a:spcPct val="105000"/>
              </a:lnSpc>
              <a:buFontTx/>
              <a:buChar char="•"/>
            </a:pPr>
            <a:r>
              <a:rPr lang="ru-RU" sz="900" dirty="0"/>
              <a:t>Обеспечение аппаратного и/или программного обеспечения в рамках услуг с добавочной </a:t>
            </a:r>
            <a:r>
              <a:rPr lang="ru-RU" sz="900" dirty="0" smtClean="0"/>
              <a:t>стоимостью / профессиональных </a:t>
            </a:r>
            <a:r>
              <a:rPr lang="ru-RU" sz="900" dirty="0"/>
              <a:t>услуг</a:t>
            </a:r>
          </a:p>
        </p:txBody>
      </p:sp>
      <p:pic>
        <p:nvPicPr>
          <p:cNvPr id="66572" name="Picture 12" descr="galaxy1"/>
          <p:cNvPicPr>
            <a:picLocks noChangeArrowheads="1"/>
          </p:cNvPicPr>
          <p:nvPr/>
        </p:nvPicPr>
        <p:blipFill>
          <a:blip r:embed="rId3" cstate="print"/>
          <a:srcRect t="12781" b="9967"/>
          <a:stretch>
            <a:fillRect/>
          </a:stretch>
        </p:blipFill>
        <p:spPr bwMode="auto">
          <a:xfrm>
            <a:off x="6943727" y="3097880"/>
            <a:ext cx="1054100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75" name="Rectangle 15"/>
          <p:cNvSpPr>
            <a:spLocks noChangeArrowheads="1"/>
          </p:cNvSpPr>
          <p:nvPr/>
        </p:nvSpPr>
        <p:spPr bwMode="gray">
          <a:xfrm>
            <a:off x="942975" y="1343690"/>
            <a:ext cx="3429000" cy="352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54000" tIns="10800" rIns="54000" bIns="10800" anchor="ctr"/>
          <a:lstStyle/>
          <a:p>
            <a:pPr algn="ctr" eaLnBrk="0" hangingPunct="0"/>
            <a:r>
              <a:rPr lang="ru-RU" sz="1400" b="1"/>
              <a:t>Бизнес продукции</a:t>
            </a:r>
          </a:p>
        </p:txBody>
      </p:sp>
      <p:sp>
        <p:nvSpPr>
          <p:cNvPr id="66576" name="Rectangle 16"/>
          <p:cNvSpPr>
            <a:spLocks noChangeArrowheads="1"/>
          </p:cNvSpPr>
          <p:nvPr/>
        </p:nvSpPr>
        <p:spPr bwMode="auto">
          <a:xfrm rot="16200000">
            <a:off x="2575721" y="1374646"/>
            <a:ext cx="287337" cy="1352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 lIns="0" tIns="0" rIns="0" bIns="0"/>
          <a:lstStyle/>
          <a:p>
            <a:pPr algn="ctr" eaLnBrk="0" hangingPunct="0"/>
            <a:r>
              <a:rPr lang="ru-RU" sz="1000" b="1"/>
              <a:t>Тип 3</a:t>
            </a:r>
            <a:r>
              <a:t/>
            </a:r>
            <a:br/>
            <a:r>
              <a:rPr lang="ru-RU" sz="1000" b="1"/>
              <a:t>Система, Модуль</a:t>
            </a:r>
          </a:p>
        </p:txBody>
      </p:sp>
      <p:sp>
        <p:nvSpPr>
          <p:cNvPr id="66577" name="Rectangle 17"/>
          <p:cNvSpPr>
            <a:spLocks noChangeArrowheads="1"/>
          </p:cNvSpPr>
          <p:nvPr/>
        </p:nvSpPr>
        <p:spPr bwMode="auto">
          <a:xfrm>
            <a:off x="984252" y="2316829"/>
            <a:ext cx="3387725" cy="86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54000" tIns="10800" rIns="54000" bIns="10800" anchor="ctr"/>
          <a:lstStyle/>
          <a:p>
            <a:endParaRPr lang="de-DE" sz="1200"/>
          </a:p>
        </p:txBody>
      </p:sp>
      <p:sp>
        <p:nvSpPr>
          <p:cNvPr id="66578" name="Rectangle 18"/>
          <p:cNvSpPr>
            <a:spLocks noChangeArrowheads="1"/>
          </p:cNvSpPr>
          <p:nvPr/>
        </p:nvSpPr>
        <p:spPr bwMode="auto">
          <a:xfrm rot="16200000">
            <a:off x="2512221" y="2835145"/>
            <a:ext cx="330200" cy="1354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 lIns="0" tIns="0" rIns="0" bIns="0"/>
          <a:lstStyle/>
          <a:p>
            <a:pPr algn="ctr" eaLnBrk="0" hangingPunct="0"/>
            <a:r>
              <a:rPr lang="ru-RU" sz="1000" b="1"/>
              <a:t>Тип 2</a:t>
            </a:r>
            <a:r>
              <a:t/>
            </a:r>
            <a:br/>
            <a:r>
              <a:rPr lang="ru-RU" sz="1000" b="1"/>
              <a:t>Комплектный компонент</a:t>
            </a:r>
          </a:p>
        </p:txBody>
      </p:sp>
      <p:sp>
        <p:nvSpPr>
          <p:cNvPr id="66579" name="Rectangle 19"/>
          <p:cNvSpPr>
            <a:spLocks noChangeArrowheads="1"/>
          </p:cNvSpPr>
          <p:nvPr/>
        </p:nvSpPr>
        <p:spPr bwMode="auto">
          <a:xfrm>
            <a:off x="942975" y="3755103"/>
            <a:ext cx="3429000" cy="815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54000" tIns="10800" rIns="54000" bIns="10800" anchor="ctr"/>
          <a:lstStyle/>
          <a:p>
            <a:endParaRPr lang="de-DE" sz="1200"/>
          </a:p>
        </p:txBody>
      </p:sp>
      <p:pic>
        <p:nvPicPr>
          <p:cNvPr id="66580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57588" y="3778914"/>
            <a:ext cx="6096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6581" name="Text Box 21"/>
          <p:cNvSpPr txBox="1">
            <a:spLocks noChangeArrowheads="1"/>
          </p:cNvSpPr>
          <p:nvPr/>
        </p:nvSpPr>
        <p:spPr bwMode="auto">
          <a:xfrm>
            <a:off x="915989" y="3796376"/>
            <a:ext cx="17208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700" dirty="0"/>
              <a:t>Аппаратное обеспечение и аппаратное обеспечение (КОМПЛЕКТ)</a:t>
            </a:r>
          </a:p>
          <a:p>
            <a:pPr eaLnBrk="0" hangingPunct="0"/>
            <a:r>
              <a:rPr lang="ru-RU" sz="700" dirty="0"/>
              <a:t>Аппаратное и программное обеспечение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3152776" y="4139277"/>
            <a:ext cx="557213" cy="431800"/>
            <a:chOff x="3789" y="2538"/>
            <a:chExt cx="374" cy="272"/>
          </a:xfrm>
        </p:grpSpPr>
        <p:pic>
          <p:nvPicPr>
            <p:cNvPr id="66583" name="Picture 23"/>
            <p:cNvPicPr>
              <a:picLocks noChangeAspect="1" noChangeArrowheads="1"/>
            </p:cNvPicPr>
            <p:nvPr/>
          </p:nvPicPr>
          <p:blipFill>
            <a:blip r:embed="rId5" cstate="print"/>
            <a:srcRect l="34793" b="14868"/>
            <a:stretch>
              <a:fillRect/>
            </a:stretch>
          </p:blipFill>
          <p:spPr bwMode="auto">
            <a:xfrm>
              <a:off x="3931" y="2538"/>
              <a:ext cx="232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6584" name="Picture 24"/>
            <p:cNvPicPr>
              <a:picLocks noChangeAspect="1" noChangeArrowheads="1"/>
            </p:cNvPicPr>
            <p:nvPr/>
          </p:nvPicPr>
          <p:blipFill>
            <a:blip r:embed="rId5" cstate="print"/>
            <a:srcRect l="38728" t="6364" r="7027" b="19643"/>
            <a:stretch>
              <a:fillRect/>
            </a:stretch>
          </p:blipFill>
          <p:spPr bwMode="auto">
            <a:xfrm>
              <a:off x="3789" y="2624"/>
              <a:ext cx="193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2543186" y="3851938"/>
            <a:ext cx="654051" cy="566738"/>
            <a:chOff x="1895" y="2638"/>
            <a:chExt cx="447" cy="364"/>
          </a:xfrm>
        </p:grpSpPr>
        <p:pic>
          <p:nvPicPr>
            <p:cNvPr id="66586" name="Picture 2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37" y="2638"/>
              <a:ext cx="405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6587" name="Picture 2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95" y="2805"/>
              <a:ext cx="243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6588" name="Text Box 28"/>
            <p:cNvSpPr txBox="1">
              <a:spLocks noChangeArrowheads="1"/>
            </p:cNvSpPr>
            <p:nvPr/>
          </p:nvSpPr>
          <p:spPr bwMode="auto">
            <a:xfrm>
              <a:off x="2017" y="2667"/>
              <a:ext cx="196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sz="1600"/>
                <a:t>+</a:t>
              </a:r>
            </a:p>
          </p:txBody>
        </p:sp>
      </p:grpSp>
      <p:sp>
        <p:nvSpPr>
          <p:cNvPr id="66589" name="AutoShape 29"/>
          <p:cNvSpPr>
            <a:spLocks noChangeArrowheads="1"/>
          </p:cNvSpPr>
          <p:nvPr/>
        </p:nvSpPr>
        <p:spPr bwMode="auto">
          <a:xfrm rot="16200000">
            <a:off x="2023274" y="3641596"/>
            <a:ext cx="1268413" cy="3429000"/>
          </a:xfrm>
          <a:prstGeom prst="homePlate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eaVert" wrap="none" lIns="0" tIns="0" rIns="0" bIns="0"/>
          <a:lstStyle/>
          <a:p>
            <a:pPr algn="ctr" eaLnBrk="0" hangingPunct="0"/>
            <a:endParaRPr lang="en-GB" sz="1000" b="1"/>
          </a:p>
        </p:txBody>
      </p:sp>
      <p:sp>
        <p:nvSpPr>
          <p:cNvPr id="66590" name="Rectangle 30"/>
          <p:cNvSpPr>
            <a:spLocks noChangeArrowheads="1"/>
          </p:cNvSpPr>
          <p:nvPr/>
        </p:nvSpPr>
        <p:spPr bwMode="auto">
          <a:xfrm rot="16200000">
            <a:off x="2353471" y="4433755"/>
            <a:ext cx="647700" cy="1354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 lIns="0" tIns="0" rIns="0" bIns="0"/>
          <a:lstStyle/>
          <a:p>
            <a:pPr algn="ctr" eaLnBrk="0" hangingPunct="0"/>
            <a:r>
              <a:rPr lang="ru-RU" sz="1000" b="1"/>
              <a:t>Тип 1</a:t>
            </a:r>
          </a:p>
          <a:p>
            <a:pPr algn="ctr" eaLnBrk="0" hangingPunct="0"/>
            <a:r>
              <a:rPr lang="ru-RU" sz="1000" b="1"/>
              <a:t>Единый компонент</a:t>
            </a:r>
          </a:p>
        </p:txBody>
      </p:sp>
      <p:sp>
        <p:nvSpPr>
          <p:cNvPr id="66591" name="Rectangle 31"/>
          <p:cNvSpPr>
            <a:spLocks noChangeArrowheads="1"/>
          </p:cNvSpPr>
          <p:nvPr/>
        </p:nvSpPr>
        <p:spPr bwMode="auto">
          <a:xfrm>
            <a:off x="942975" y="5139400"/>
            <a:ext cx="3429000" cy="86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54000" tIns="10800" rIns="54000" bIns="10800" anchor="ctr"/>
          <a:lstStyle/>
          <a:p>
            <a:endParaRPr lang="de-DE" sz="1200"/>
          </a:p>
        </p:txBody>
      </p:sp>
      <p:pic>
        <p:nvPicPr>
          <p:cNvPr id="66592" name="Picture 32"/>
          <p:cNvPicPr>
            <a:picLocks noChangeAspect="1" noChangeArrowheads="1"/>
          </p:cNvPicPr>
          <p:nvPr/>
        </p:nvPicPr>
        <p:blipFill>
          <a:blip r:embed="rId5" cstate="print"/>
          <a:srcRect l="34793" b="14868"/>
          <a:stretch>
            <a:fillRect/>
          </a:stretch>
        </p:blipFill>
        <p:spPr bwMode="auto">
          <a:xfrm>
            <a:off x="3355977" y="5579142"/>
            <a:ext cx="3460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93" name="Picture 3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43177" y="5147342"/>
            <a:ext cx="744539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6594" name="Text Box 34"/>
          <p:cNvSpPr txBox="1">
            <a:spLocks noChangeArrowheads="1"/>
          </p:cNvSpPr>
          <p:nvPr/>
        </p:nvSpPr>
        <p:spPr bwMode="auto">
          <a:xfrm>
            <a:off x="1004893" y="5148925"/>
            <a:ext cx="16319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8900" indent="-88900" eaLnBrk="0" hangingPunct="0"/>
            <a:r>
              <a:rPr lang="ru-RU" sz="700" dirty="0"/>
              <a:t>Аппаратное обеспечение</a:t>
            </a:r>
          </a:p>
          <a:p>
            <a:pPr marL="88900" indent="-88900" eaLnBrk="0" hangingPunct="0">
              <a:buFontTx/>
              <a:buChar char="•"/>
            </a:pPr>
            <a:r>
              <a:rPr lang="ru-RU" sz="700" dirty="0"/>
              <a:t>Единый IC</a:t>
            </a:r>
          </a:p>
          <a:p>
            <a:pPr marL="88900" indent="-88900" eaLnBrk="0" hangingPunct="0">
              <a:buFontTx/>
              <a:buChar char="•"/>
            </a:pPr>
            <a:r>
              <a:rPr lang="ru-RU" sz="700" dirty="0"/>
              <a:t>Антенная вкладка</a:t>
            </a:r>
          </a:p>
          <a:p>
            <a:pPr marL="88900" indent="-88900" eaLnBrk="0" hangingPunct="0">
              <a:buFontTx/>
              <a:buChar char="•"/>
            </a:pPr>
            <a:r>
              <a:rPr lang="ru-RU" sz="700" dirty="0"/>
              <a:t>Модуль</a:t>
            </a:r>
          </a:p>
        </p:txBody>
      </p:sp>
      <p:sp>
        <p:nvSpPr>
          <p:cNvPr id="66595" name="Text Box 35"/>
          <p:cNvSpPr txBox="1">
            <a:spLocks noChangeArrowheads="1"/>
          </p:cNvSpPr>
          <p:nvPr/>
        </p:nvSpPr>
        <p:spPr bwMode="auto">
          <a:xfrm>
            <a:off x="966788" y="2318413"/>
            <a:ext cx="17526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700" dirty="0"/>
              <a:t>Базовые модуль</a:t>
            </a:r>
          </a:p>
          <a:p>
            <a:pPr eaLnBrk="0" hangingPunct="0"/>
            <a:r>
              <a:rPr lang="ru-RU" sz="700" dirty="0"/>
              <a:t>Умные метки / ярлыки</a:t>
            </a:r>
          </a:p>
          <a:p>
            <a:pPr eaLnBrk="0" hangingPunct="0"/>
            <a:r>
              <a:rPr lang="ru-RU" sz="700" dirty="0"/>
              <a:t>Общие решения с партнерами</a:t>
            </a:r>
          </a:p>
        </p:txBody>
      </p:sp>
      <p:pic>
        <p:nvPicPr>
          <p:cNvPr id="66596" name="Picture 3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68713" y="2772442"/>
            <a:ext cx="48736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97" name="Picture 3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57528" y="2339054"/>
            <a:ext cx="481013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6598" name="AutoShape 38"/>
          <p:cNvSpPr>
            <a:spLocks noChangeArrowheads="1"/>
          </p:cNvSpPr>
          <p:nvPr/>
        </p:nvSpPr>
        <p:spPr bwMode="auto">
          <a:xfrm>
            <a:off x="384177" y="2754979"/>
            <a:ext cx="385763" cy="2235200"/>
          </a:xfrm>
          <a:prstGeom prst="upArrow">
            <a:avLst>
              <a:gd name="adj1" fmla="val 64259"/>
              <a:gd name="adj2" fmla="val 14812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54000" tIns="10800" rIns="54000" bIns="10800" anchor="ctr"/>
          <a:lstStyle/>
          <a:p>
            <a:endParaRPr lang="de-DE" sz="1200"/>
          </a:p>
        </p:txBody>
      </p:sp>
      <p:sp>
        <p:nvSpPr>
          <p:cNvPr id="66599" name="Text Box 39"/>
          <p:cNvSpPr txBox="1">
            <a:spLocks noChangeArrowheads="1"/>
          </p:cNvSpPr>
          <p:nvPr/>
        </p:nvSpPr>
        <p:spPr bwMode="auto">
          <a:xfrm rot="16200000">
            <a:off x="-347662" y="3881077"/>
            <a:ext cx="1870075" cy="14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4000" tIns="10800" rIns="54000" bIns="10800">
            <a:spAutoFit/>
          </a:bodyPr>
          <a:lstStyle/>
          <a:p>
            <a:pPr algn="ctr" eaLnBrk="0" hangingPunct="0"/>
            <a:r>
              <a:rPr lang="ru-RU" sz="800" b="1" i="1" dirty="0"/>
              <a:t>Прогрессивная интеграция</a:t>
            </a:r>
          </a:p>
        </p:txBody>
      </p:sp>
      <p:sp>
        <p:nvSpPr>
          <p:cNvPr id="66600" name="AutoShape 40"/>
          <p:cNvSpPr>
            <a:spLocks noChangeArrowheads="1"/>
          </p:cNvSpPr>
          <p:nvPr/>
        </p:nvSpPr>
        <p:spPr bwMode="auto">
          <a:xfrm rot="5400000">
            <a:off x="4387062" y="803148"/>
            <a:ext cx="658813" cy="2063751"/>
          </a:xfrm>
          <a:prstGeom prst="upArrow">
            <a:avLst>
              <a:gd name="adj1" fmla="val 64259"/>
              <a:gd name="adj2" fmla="val 8008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54000" tIns="10800" rIns="54000" bIns="10800" anchor="ctr"/>
          <a:lstStyle/>
          <a:p>
            <a:endParaRPr lang="de-DE"/>
          </a:p>
        </p:txBody>
      </p:sp>
      <p:sp>
        <p:nvSpPr>
          <p:cNvPr id="66601" name="Text Box 41"/>
          <p:cNvSpPr txBox="1">
            <a:spLocks noChangeArrowheads="1"/>
          </p:cNvSpPr>
          <p:nvPr/>
        </p:nvSpPr>
        <p:spPr bwMode="auto">
          <a:xfrm>
            <a:off x="3776663" y="1597687"/>
            <a:ext cx="1725612" cy="45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4000" tIns="10800" rIns="54000" bIns="10800">
            <a:spAutoFit/>
          </a:bodyPr>
          <a:lstStyle/>
          <a:p>
            <a:pPr algn="ctr" eaLnBrk="0" hangingPunct="0"/>
            <a:r>
              <a:rPr lang="ru-RU" sz="1400" b="1" i="1"/>
              <a:t>Новая бизнес-модель</a:t>
            </a:r>
          </a:p>
        </p:txBody>
      </p:sp>
      <p:sp>
        <p:nvSpPr>
          <p:cNvPr id="41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400800" y="209550"/>
            <a:ext cx="2135188" cy="474663"/>
          </a:xfrm>
        </p:spPr>
        <p:txBody>
          <a:bodyPr/>
          <a:lstStyle/>
          <a:p>
            <a:fld id="{04A092C7-0CF9-4C72-9E36-F9FA2CB109CD}" type="slidenum">
              <a:rPr lang="pl-PL" altLang="pl-PL" smtClean="0"/>
              <a:pPr/>
              <a:t>20</a:t>
            </a:fld>
            <a:endParaRPr lang="ru-RU" altLang="pl-PL"/>
          </a:p>
        </p:txBody>
      </p:sp>
      <p:pic>
        <p:nvPicPr>
          <p:cNvPr id="1200" name="Picture 17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0" y="3086100"/>
            <a:ext cx="914400" cy="5842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1" name="Picture 17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289300"/>
            <a:ext cx="914400" cy="5842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488773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Открытая бизнес-модель</a:t>
            </a:r>
            <a:endParaRPr lang="ru-RU" dirty="0"/>
          </a:p>
        </p:txBody>
      </p:sp>
      <p:pic>
        <p:nvPicPr>
          <p:cNvPr id="5122" name="Picture 2" descr="http://www.gregthearchitect.com/images/open_source-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628800"/>
            <a:ext cx="8594232" cy="37012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3059832" y="5661248"/>
            <a:ext cx="61206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http://www.gregthearchitect.com/images/open_source-1.gif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400800" y="209550"/>
            <a:ext cx="2135188" cy="474663"/>
          </a:xfrm>
        </p:spPr>
        <p:txBody>
          <a:bodyPr/>
          <a:lstStyle/>
          <a:p>
            <a:fld id="{04A092C7-0CF9-4C72-9E36-F9FA2CB109CD}" type="slidenum">
              <a:rPr lang="pl-PL" altLang="pl-PL" smtClean="0"/>
              <a:pPr/>
              <a:t>21</a:t>
            </a:fld>
            <a:endParaRPr lang="ru-RU" altLang="pl-PL"/>
          </a:p>
        </p:txBody>
      </p:sp>
    </p:spTree>
    <p:extLst>
      <p:ext uri="{BB962C8B-B14F-4D97-AF65-F5344CB8AC3E}">
        <p14:creationId xmlns="" xmlns:p14="http://schemas.microsoft.com/office/powerpoint/2010/main" val="131046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Бизнес-модель DELL – Стратегии</a:t>
            </a:r>
            <a:endParaRPr lang="ru-RU" dirty="0"/>
          </a:p>
        </p:txBody>
      </p:sp>
      <p:sp>
        <p:nvSpPr>
          <p:cNvPr id="139267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268760"/>
            <a:ext cx="8640960" cy="4149725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2200"/>
              </a:lnSpc>
            </a:pPr>
            <a:r>
              <a:rPr lang="ru-RU" dirty="0" smtClean="0"/>
              <a:t>Стратегия №1: </a:t>
            </a:r>
            <a:r>
              <a:rPr lang="en-US" dirty="0" smtClean="0"/>
              <a:t>	</a:t>
            </a:r>
            <a:r>
              <a:rPr lang="ru-RU" dirty="0" smtClean="0"/>
              <a:t>Разработать динамичную сплоченную корпоративную культуру с    </a:t>
            </a:r>
            <a:br>
              <a:rPr lang="ru-RU" dirty="0" smtClean="0"/>
            </a:br>
            <a:r>
              <a:rPr lang="ru-RU" dirty="0" smtClean="0"/>
              <a:t>                           духом соперничества</a:t>
            </a:r>
          </a:p>
          <a:p>
            <a:pPr>
              <a:lnSpc>
                <a:spcPts val="2200"/>
              </a:lnSpc>
            </a:pPr>
            <a:r>
              <a:rPr lang="ru-RU" dirty="0" smtClean="0"/>
              <a:t>Стратегия №2: </a:t>
            </a:r>
            <a:r>
              <a:rPr lang="en-US" dirty="0" smtClean="0"/>
              <a:t>	</a:t>
            </a:r>
            <a:r>
              <a:rPr lang="ru-RU" dirty="0" smtClean="0"/>
              <a:t>Построить компанию, сотрудники которой обладают высоким </a:t>
            </a:r>
            <a:br>
              <a:rPr lang="ru-RU" dirty="0" smtClean="0"/>
            </a:br>
            <a:r>
              <a:rPr lang="ru-RU" dirty="0" smtClean="0"/>
              <a:t>                           уровнем ответственности</a:t>
            </a:r>
          </a:p>
          <a:p>
            <a:pPr>
              <a:lnSpc>
                <a:spcPts val="2200"/>
              </a:lnSpc>
            </a:pPr>
            <a:r>
              <a:rPr lang="ru-RU" dirty="0" smtClean="0"/>
              <a:t>Стратегия №3: </a:t>
            </a:r>
            <a:r>
              <a:rPr lang="en-US" dirty="0" smtClean="0"/>
              <a:t>	</a:t>
            </a:r>
            <a:r>
              <a:rPr lang="ru-RU" dirty="0" smtClean="0"/>
              <a:t>Понимать опыт использования вашего продукта или услуги </a:t>
            </a:r>
            <a:br>
              <a:rPr lang="ru-RU" dirty="0" smtClean="0"/>
            </a:br>
            <a:r>
              <a:rPr lang="ru-RU" dirty="0" smtClean="0"/>
              <a:t>                           клиентами</a:t>
            </a:r>
          </a:p>
          <a:p>
            <a:pPr>
              <a:lnSpc>
                <a:spcPts val="2200"/>
              </a:lnSpc>
            </a:pPr>
            <a:r>
              <a:rPr lang="ru-RU" dirty="0" smtClean="0"/>
              <a:t>Стратегия №4: </a:t>
            </a:r>
            <a:r>
              <a:rPr lang="en-US" dirty="0" smtClean="0"/>
              <a:t>	</a:t>
            </a:r>
            <a:r>
              <a:rPr lang="ru-RU" dirty="0" smtClean="0"/>
              <a:t>Искать новые пути повысить ценность и превзойти ожидания –           </a:t>
            </a:r>
            <a:br>
              <a:rPr lang="ru-RU" dirty="0" smtClean="0"/>
            </a:br>
            <a:r>
              <a:rPr lang="ru-RU" dirty="0" smtClean="0"/>
              <a:t>                           с точки зрения клиента</a:t>
            </a:r>
          </a:p>
          <a:p>
            <a:pPr>
              <a:lnSpc>
                <a:spcPts val="2200"/>
              </a:lnSpc>
            </a:pPr>
            <a:r>
              <a:rPr lang="ru-RU" dirty="0" smtClean="0"/>
              <a:t>Стратегия №5: </a:t>
            </a:r>
            <a:r>
              <a:rPr lang="en-US" dirty="0" smtClean="0"/>
              <a:t>	</a:t>
            </a:r>
            <a:r>
              <a:rPr lang="ru-RU" dirty="0" smtClean="0"/>
              <a:t>Формировать сильные альянсы с вашими поставщиками для </a:t>
            </a:r>
            <a:br>
              <a:rPr lang="ru-RU" dirty="0" smtClean="0"/>
            </a:br>
            <a:r>
              <a:rPr lang="ru-RU" dirty="0" smtClean="0"/>
              <a:t>                           обеспечения ваших конкурентных преимуществ</a:t>
            </a:r>
          </a:p>
          <a:p>
            <a:pPr>
              <a:lnSpc>
                <a:spcPts val="2200"/>
              </a:lnSpc>
            </a:pPr>
            <a:r>
              <a:rPr lang="ru-RU" dirty="0" smtClean="0"/>
              <a:t>Стратегия №6: </a:t>
            </a:r>
            <a:r>
              <a:rPr lang="en-US" dirty="0" smtClean="0"/>
              <a:t>	</a:t>
            </a:r>
            <a:r>
              <a:rPr lang="ru-RU" dirty="0" smtClean="0"/>
              <a:t>Вводить поставщиков и технологических партнеров в ваш ближний </a:t>
            </a:r>
            <a:br>
              <a:rPr lang="ru-RU" dirty="0" smtClean="0"/>
            </a:br>
            <a:r>
              <a:rPr lang="ru-RU" dirty="0" smtClean="0"/>
              <a:t>                           круг и давать им возможность внести свой значимый вклад</a:t>
            </a:r>
          </a:p>
          <a:p>
            <a:pPr>
              <a:lnSpc>
                <a:spcPts val="2200"/>
              </a:lnSpc>
            </a:pPr>
            <a:r>
              <a:rPr lang="ru-RU" dirty="0" smtClean="0"/>
              <a:t>Стратегия №7: </a:t>
            </a:r>
            <a:r>
              <a:rPr lang="en-US" dirty="0" smtClean="0"/>
              <a:t>	</a:t>
            </a:r>
            <a:r>
              <a:rPr lang="ru-RU" dirty="0" smtClean="0"/>
              <a:t>Дифференцировать вашу продукцию для формирования устойчивого </a:t>
            </a:r>
            <a:br>
              <a:rPr lang="ru-RU" dirty="0" smtClean="0"/>
            </a:br>
            <a:r>
              <a:rPr lang="ru-RU" dirty="0" smtClean="0"/>
              <a:t>                           конкурентного преимущества</a:t>
            </a:r>
          </a:p>
          <a:p>
            <a:pPr>
              <a:lnSpc>
                <a:spcPts val="2200"/>
              </a:lnSpc>
            </a:pPr>
            <a:r>
              <a:rPr lang="ru-RU" dirty="0" smtClean="0"/>
              <a:t>Стратегия №8: </a:t>
            </a:r>
            <a:r>
              <a:rPr lang="en-US" dirty="0" smtClean="0"/>
              <a:t>	</a:t>
            </a:r>
            <a:r>
              <a:rPr lang="ru-RU" dirty="0" smtClean="0"/>
              <a:t>Извлекать пользу из изменений, которые развивающаяся </a:t>
            </a:r>
            <a:br>
              <a:rPr lang="ru-RU" dirty="0" smtClean="0"/>
            </a:br>
            <a:r>
              <a:rPr lang="ru-RU" dirty="0" smtClean="0"/>
              <a:t>                           сопутствующая экономика формирует для вашего бизнеса</a:t>
            </a:r>
            <a:endParaRPr lang="ru-RU" dirty="0"/>
          </a:p>
        </p:txBody>
      </p:sp>
      <p:sp>
        <p:nvSpPr>
          <p:cNvPr id="6" name="Rechteck 5"/>
          <p:cNvSpPr/>
          <p:nvPr/>
        </p:nvSpPr>
        <p:spPr>
          <a:xfrm>
            <a:off x="5868144" y="663393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800" dirty="0" smtClean="0"/>
              <a:t>http://credu.bookzip.co.kr/resource/englishbook/pdf/ae30205.pdf</a:t>
            </a:r>
            <a:endParaRPr lang="ru-RU" sz="800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400800" y="209550"/>
            <a:ext cx="2135188" cy="474663"/>
          </a:xfrm>
        </p:spPr>
        <p:txBody>
          <a:bodyPr/>
          <a:lstStyle/>
          <a:p>
            <a:fld id="{04A092C7-0CF9-4C72-9E36-F9FA2CB109CD}" type="slidenum">
              <a:rPr lang="pl-PL" altLang="pl-PL" smtClean="0"/>
              <a:pPr/>
              <a:t>22</a:t>
            </a:fld>
            <a:endParaRPr lang="ru-RU" altLang="pl-PL"/>
          </a:p>
        </p:txBody>
      </p:sp>
    </p:spTree>
    <p:extLst>
      <p:ext uri="{BB962C8B-B14F-4D97-AF65-F5344CB8AC3E}">
        <p14:creationId xmlns="" xmlns:p14="http://schemas.microsoft.com/office/powerpoint/2010/main" val="26499540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Возможности бизнес-моделей в логистике</a:t>
            </a:r>
            <a:endParaRPr lang="ru-R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92C7-0CF9-4C72-9E36-F9FA2CB109CD}" type="slidenum">
              <a:rPr lang="pl-PL" altLang="pl-PL" smtClean="0"/>
              <a:pPr/>
              <a:t>23</a:t>
            </a:fld>
            <a:endParaRPr lang="ru-RU" altLang="pl-P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8234065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7034406" y="5661248"/>
            <a:ext cx="17860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Источник: Gillert, Hansen 2007</a:t>
            </a:r>
            <a:endParaRPr lang="ru-RU" sz="1000" dirty="0"/>
          </a:p>
        </p:txBody>
      </p:sp>
    </p:spTree>
    <p:extLst>
      <p:ext uri="{BB962C8B-B14F-4D97-AF65-F5344CB8AC3E}">
        <p14:creationId xmlns="" xmlns:p14="http://schemas.microsoft.com/office/powerpoint/2010/main" val="283452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Внешний анализ</a:t>
            </a:r>
            <a:endParaRPr lang="ru-R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92C7-0CF9-4C72-9E36-F9FA2CB109CD}" type="slidenum">
              <a:rPr lang="pl-PL" altLang="pl-PL" smtClean="0"/>
              <a:pPr/>
              <a:t>24</a:t>
            </a:fld>
            <a:endParaRPr lang="ru-RU" altLang="pl-PL"/>
          </a:p>
        </p:txBody>
      </p:sp>
    </p:spTree>
    <p:extLst>
      <p:ext uri="{BB962C8B-B14F-4D97-AF65-F5344CB8AC3E}">
        <p14:creationId xmlns="" xmlns:p14="http://schemas.microsoft.com/office/powerpoint/2010/main" val="320030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/>
        </p:nvGrpSpPr>
        <p:grpSpPr>
          <a:xfrm>
            <a:off x="500034" y="993149"/>
            <a:ext cx="7847779" cy="5141741"/>
            <a:chOff x="500451" y="195981"/>
            <a:chExt cx="8000397" cy="6035237"/>
          </a:xfrm>
        </p:grpSpPr>
        <p:sp>
          <p:nvSpPr>
            <p:cNvPr id="2" name="Rechteck 1"/>
            <p:cNvSpPr/>
            <p:nvPr/>
          </p:nvSpPr>
          <p:spPr>
            <a:xfrm>
              <a:off x="755576" y="476672"/>
              <a:ext cx="3872636" cy="271049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hteck 17"/>
            <p:cNvSpPr/>
            <p:nvPr/>
          </p:nvSpPr>
          <p:spPr>
            <a:xfrm>
              <a:off x="4628212" y="476672"/>
              <a:ext cx="3872636" cy="271049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hteck 19"/>
            <p:cNvSpPr/>
            <p:nvPr/>
          </p:nvSpPr>
          <p:spPr>
            <a:xfrm>
              <a:off x="755576" y="3194898"/>
              <a:ext cx="3872636" cy="271049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hteck 21"/>
            <p:cNvSpPr/>
            <p:nvPr/>
          </p:nvSpPr>
          <p:spPr>
            <a:xfrm>
              <a:off x="4628212" y="3194898"/>
              <a:ext cx="3872636" cy="271049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hteck 13"/>
            <p:cNvSpPr/>
            <p:nvPr/>
          </p:nvSpPr>
          <p:spPr>
            <a:xfrm>
              <a:off x="683568" y="5870726"/>
              <a:ext cx="1220992" cy="3251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dirty="0" smtClean="0"/>
                <a:t>аналитический метод</a:t>
              </a:r>
              <a:endParaRPr lang="ru-RU" sz="1200" dirty="0"/>
            </a:p>
          </p:txBody>
        </p:sp>
        <p:sp>
          <p:nvSpPr>
            <p:cNvPr id="29" name="Rechteck 28"/>
            <p:cNvSpPr/>
            <p:nvPr/>
          </p:nvSpPr>
          <p:spPr>
            <a:xfrm>
              <a:off x="6617942" y="5906084"/>
              <a:ext cx="1303355" cy="3251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dirty="0" smtClean="0"/>
                <a:t>синтетический метод</a:t>
              </a:r>
              <a:endParaRPr lang="ru-RU" sz="1200" dirty="0"/>
            </a:p>
          </p:txBody>
        </p:sp>
        <p:sp>
          <p:nvSpPr>
            <p:cNvPr id="26" name="Rechteck 25"/>
            <p:cNvSpPr/>
            <p:nvPr/>
          </p:nvSpPr>
          <p:spPr>
            <a:xfrm rot="16200000">
              <a:off x="-697125" y="1485577"/>
              <a:ext cx="2677537" cy="2823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dirty="0" smtClean="0"/>
                <a:t>Ожидание / прогнозирование</a:t>
              </a:r>
              <a:endParaRPr lang="ru-RU" sz="1200" dirty="0"/>
            </a:p>
          </p:txBody>
        </p:sp>
        <p:sp>
          <p:nvSpPr>
            <p:cNvPr id="28" name="Rechteck 27"/>
            <p:cNvSpPr/>
            <p:nvPr/>
          </p:nvSpPr>
          <p:spPr>
            <a:xfrm rot="16200000">
              <a:off x="-683953" y="4407226"/>
              <a:ext cx="2651195" cy="2823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dirty="0" smtClean="0"/>
                <a:t>история / текущее состояние</a:t>
              </a:r>
              <a:endParaRPr lang="ru-RU" sz="1200" dirty="0"/>
            </a:p>
          </p:txBody>
        </p:sp>
        <p:sp>
          <p:nvSpPr>
            <p:cNvPr id="3" name="Abgerundetes Rechteck 2"/>
            <p:cNvSpPr/>
            <p:nvPr/>
          </p:nvSpPr>
          <p:spPr>
            <a:xfrm>
              <a:off x="971600" y="5265204"/>
              <a:ext cx="798932" cy="39604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SWOT</a:t>
              </a:r>
              <a:endParaRPr lang="ru-RU" dirty="0"/>
            </a:p>
          </p:txBody>
        </p:sp>
        <p:sp>
          <p:nvSpPr>
            <p:cNvPr id="32" name="Abgerundetes Rechteck 31"/>
            <p:cNvSpPr/>
            <p:nvPr/>
          </p:nvSpPr>
          <p:spPr>
            <a:xfrm>
              <a:off x="3419872" y="3933056"/>
              <a:ext cx="1368152" cy="7920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ПЯТЬ-Сил</a:t>
              </a:r>
              <a:endParaRPr lang="ru-RU" dirty="0"/>
            </a:p>
          </p:txBody>
        </p:sp>
        <p:sp>
          <p:nvSpPr>
            <p:cNvPr id="33" name="Abgerundetes Rechteck 32"/>
            <p:cNvSpPr/>
            <p:nvPr/>
          </p:nvSpPr>
          <p:spPr>
            <a:xfrm>
              <a:off x="1397128" y="2654838"/>
              <a:ext cx="1460368" cy="113420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PESTEL</a:t>
              </a:r>
              <a:endParaRPr lang="ru-RU" dirty="0"/>
            </a:p>
          </p:txBody>
        </p:sp>
        <p:sp>
          <p:nvSpPr>
            <p:cNvPr id="34" name="Abgerundetes Rechteck 33"/>
            <p:cNvSpPr/>
            <p:nvPr/>
          </p:nvSpPr>
          <p:spPr>
            <a:xfrm>
              <a:off x="4609100" y="1313143"/>
              <a:ext cx="2808312" cy="213617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Адаптивный цикл</a:t>
              </a:r>
              <a:endParaRPr lang="ru-RU" dirty="0"/>
            </a:p>
          </p:txBody>
        </p:sp>
        <p:sp>
          <p:nvSpPr>
            <p:cNvPr id="36" name="Rechteck 35"/>
            <p:cNvSpPr/>
            <p:nvPr/>
          </p:nvSpPr>
          <p:spPr>
            <a:xfrm>
              <a:off x="755625" y="195981"/>
              <a:ext cx="1043193" cy="3251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dirty="0" smtClean="0"/>
                <a:t>статическая система</a:t>
              </a:r>
              <a:endParaRPr lang="ru-RU" sz="1200" dirty="0"/>
            </a:p>
          </p:txBody>
        </p:sp>
        <p:sp>
          <p:nvSpPr>
            <p:cNvPr id="37" name="Rechteck 36"/>
            <p:cNvSpPr/>
            <p:nvPr/>
          </p:nvSpPr>
          <p:spPr>
            <a:xfrm>
              <a:off x="6472288" y="204149"/>
              <a:ext cx="1219881" cy="3251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dirty="0" smtClean="0"/>
                <a:t>динамическая система</a:t>
              </a:r>
              <a:endParaRPr lang="ru-RU" sz="1200" dirty="0"/>
            </a:p>
          </p:txBody>
        </p:sp>
      </p:grpSp>
      <p:sp>
        <p:nvSpPr>
          <p:cNvPr id="19" name="Titel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056784" cy="864096"/>
          </a:xfrm>
        </p:spPr>
        <p:txBody>
          <a:bodyPr/>
          <a:lstStyle/>
          <a:p>
            <a:r>
              <a:rPr lang="ru-RU" dirty="0" smtClean="0"/>
              <a:t>Набор инструментов – единого инструментария не существует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0675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С точки зрения клиента – </a:t>
            </a:r>
            <a:r>
              <a:rPr lang="ru-RU" dirty="0" err="1" smtClean="0"/>
              <a:t>Peter</a:t>
            </a:r>
            <a:r>
              <a:rPr lang="ru-RU" dirty="0" smtClean="0"/>
              <a:t> E. Drucker</a:t>
            </a:r>
          </a:p>
        </p:txBody>
      </p:sp>
      <p:graphicFrame>
        <p:nvGraphicFramePr>
          <p:cNvPr id="277554" name="Group 5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11492295"/>
              </p:ext>
            </p:extLst>
          </p:nvPr>
        </p:nvGraphicFramePr>
        <p:xfrm>
          <a:off x="5048636" y="1346206"/>
          <a:ext cx="3960564" cy="4530722"/>
        </p:xfrm>
        <a:graphic>
          <a:graphicData uri="http://schemas.openxmlformats.org/drawingml/2006/table">
            <a:tbl>
              <a:tblPr/>
              <a:tblGrid>
                <a:gridCol w="3960564"/>
              </a:tblGrid>
              <a:tr h="453072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100"/>
                        </a:lnSpc>
                      </a:pPr>
                      <a:r>
                        <a:rPr lang="en-US" sz="1800" b="1" dirty="0" smtClean="0">
                          <a:effectLst/>
                        </a:rPr>
                        <a:t>Детальный анализ клиентов</a:t>
                      </a:r>
                      <a:r>
                        <a:t/>
                      </a:r>
                      <a:br/>
                      <a:r>
                        <a:t/>
                      </a:r>
                      <a:br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Кто не является клиентом? </a:t>
                      </a:r>
                      <a:r>
                        <a:t/>
                      </a:r>
                      <a:br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Что находится в тележке клиента? </a:t>
                      </a:r>
                      <a:r>
                        <a:t/>
                      </a:r>
                      <a:br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Что клиенты и те, кто ими не является,</a:t>
                      </a:r>
                      <a:r>
                        <a:t>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покупают у других? </a:t>
                      </a:r>
                      <a:r>
                        <a:t/>
                      </a:r>
                      <a:br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Какой (текущий или потенциальный) продукт удовлетворит клиента? </a:t>
                      </a:r>
                      <a:r>
                        <a:t/>
                      </a:r>
                      <a:br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Ч</a:t>
                      </a:r>
                      <a:r>
                        <a:rPr lang="en-US" sz="1600" dirty="0" smtClean="0"/>
                        <a:t>то поможет клиенту привыкнуть к продукту?</a:t>
                      </a:r>
                      <a:r>
                        <a:t/>
                      </a:r>
                      <a:br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Какие основные компоненты продукта приносят клиенту пользу? </a:t>
                      </a:r>
                      <a:r>
                        <a:t/>
                      </a:r>
                      <a:br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Кто не является конкурентом? </a:t>
                      </a:r>
                      <a:r>
                        <a:t/>
                      </a:r>
                      <a:br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Чьим конкурентом не является компания?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8911" marR="1989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7541" name="Group 37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="" xmlns:p14="http://schemas.microsoft.com/office/powerpoint/2010/main" val="3807690637"/>
              </p:ext>
            </p:extLst>
          </p:nvPr>
        </p:nvGraphicFramePr>
        <p:xfrm>
          <a:off x="188604" y="2348880"/>
          <a:ext cx="4038600" cy="3384376"/>
        </p:xfrm>
        <a:graphic>
          <a:graphicData uri="http://schemas.openxmlformats.org/drawingml/2006/table">
            <a:tbl>
              <a:tblPr/>
              <a:tblGrid>
                <a:gridCol w="4038600"/>
              </a:tblGrid>
              <a:tr h="3384376">
                <a:tc>
                  <a:txBody>
                    <a:bodyPr/>
                    <a:lstStyle/>
                    <a:p>
                      <a:pPr rtl="0">
                        <a:lnSpc>
                          <a:spcPts val="2100"/>
                        </a:lnSpc>
                      </a:pPr>
                      <a:r>
                        <a:rPr lang="en-US" sz="1800" b="1" dirty="0" smtClean="0">
                          <a:effectLst/>
                        </a:rPr>
                        <a:t>Классический анализ клиентов</a:t>
                      </a:r>
                      <a:r>
                        <a:t/>
                      </a:r>
                      <a:br/>
                      <a:r>
                        <a:rPr lang="en-US" sz="1600" dirty="0" smtClean="0">
                          <a:effectLst/>
                        </a:rPr>
                        <a:t>Кто является клиентом? </a:t>
                      </a:r>
                      <a:r>
                        <a:t/>
                      </a:r>
                      <a:br/>
                      <a:r>
                        <a:rPr lang="en-US" sz="1600" dirty="0" smtClean="0">
                          <a:effectLst/>
                        </a:rPr>
                        <a:t>Где находится клиент? </a:t>
                      </a:r>
                      <a:r>
                        <a:t/>
                      </a:r>
                      <a:br/>
                      <a:r>
                        <a:rPr lang="en-US" sz="1600" dirty="0" smtClean="0">
                          <a:effectLst/>
                        </a:rPr>
                        <a:t>Как клиент совершает покупки? </a:t>
                      </a:r>
                      <a:r>
                        <a:t/>
                      </a:r>
                      <a:br/>
                      <a:r>
                        <a:rPr lang="en-US" sz="1600" dirty="0" smtClean="0"/>
                        <a:t>Что важно для клиента</a:t>
                      </a:r>
                      <a:r>
                        <a:rPr lang="en-US" sz="1600" dirty="0" smtClean="0">
                          <a:effectLst/>
                        </a:rPr>
                        <a:t>? </a:t>
                      </a:r>
                      <a:r>
                        <a:t/>
                      </a:r>
                      <a:br/>
                      <a:r>
                        <a:rPr lang="en-US" sz="1600" dirty="0" smtClean="0">
                          <a:effectLst/>
                        </a:rPr>
                        <a:t>Какие желания клиента удовлетворяет продукт?</a:t>
                      </a:r>
                      <a:r>
                        <a:t/>
                      </a:r>
                      <a:br/>
                      <a:r>
                        <a:rPr lang="en-US" sz="1600" dirty="0" smtClean="0">
                          <a:effectLst/>
                        </a:rPr>
                        <a:t>Какую роль продукт играет для клиента? </a:t>
                      </a:r>
                      <a:r>
                        <a:t/>
                      </a:r>
                      <a:br/>
                      <a:r>
                        <a:rPr lang="en-US" sz="1600" dirty="0" smtClean="0">
                          <a:effectLst/>
                        </a:rPr>
                        <a:t>Когда продукт не имеет ценности для клиента? </a:t>
                      </a:r>
                      <a:r>
                        <a:t/>
                      </a:r>
                      <a:br/>
                      <a:r>
                        <a:rPr lang="en-US" sz="1600" dirty="0" smtClean="0">
                          <a:effectLst/>
                        </a:rPr>
                        <a:t>Как конкуренты ведут себя сейчас и будут вести в будущем?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195" name="AutoShape 51"/>
          <p:cNvSpPr>
            <a:spLocks noChangeArrowheads="1"/>
          </p:cNvSpPr>
          <p:nvPr/>
        </p:nvSpPr>
        <p:spPr bwMode="auto">
          <a:xfrm>
            <a:off x="1000100" y="836712"/>
            <a:ext cx="4463532" cy="1592156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203" name="Text Box 25"/>
          <p:cNvSpPr txBox="1">
            <a:spLocks noChangeArrowheads="1"/>
          </p:cNvSpPr>
          <p:nvPr/>
        </p:nvSpPr>
        <p:spPr bwMode="auto">
          <a:xfrm>
            <a:off x="7236296" y="5831686"/>
            <a:ext cx="166744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00" dirty="0"/>
              <a:t>Источник: Eschenbach, 2003</a:t>
            </a:r>
          </a:p>
        </p:txBody>
      </p:sp>
      <p:sp>
        <p:nvSpPr>
          <p:cNvPr id="8210" name="Rectangle 49"/>
          <p:cNvSpPr>
            <a:spLocks noChangeArrowheads="1"/>
          </p:cNvSpPr>
          <p:nvPr/>
        </p:nvSpPr>
        <p:spPr bwMode="auto">
          <a:xfrm>
            <a:off x="1714480" y="1357298"/>
            <a:ext cx="3095143" cy="53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300" b="1" dirty="0">
                <a:solidFill>
                  <a:schemeClr val="bg1"/>
                </a:solidFill>
              </a:rPr>
              <a:t>Совершать правильные действия!</a:t>
            </a:r>
          </a:p>
          <a:p>
            <a:pPr>
              <a:spcBef>
                <a:spcPct val="20000"/>
              </a:spcBef>
            </a:pPr>
            <a:r>
              <a:rPr lang="ru-RU" sz="1300" b="1" dirty="0">
                <a:solidFill>
                  <a:schemeClr val="bg1"/>
                </a:solidFill>
              </a:rPr>
              <a:t>Совершать действия правильно!</a:t>
            </a:r>
          </a:p>
        </p:txBody>
      </p:sp>
      <p:sp>
        <p:nvSpPr>
          <p:cNvPr id="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400800" y="209550"/>
            <a:ext cx="2135188" cy="474663"/>
          </a:xfrm>
        </p:spPr>
        <p:txBody>
          <a:bodyPr/>
          <a:lstStyle/>
          <a:p>
            <a:fld id="{04A092C7-0CF9-4C72-9E36-F9FA2CB109CD}" type="slidenum">
              <a:rPr lang="pl-PL" altLang="pl-PL" smtClean="0"/>
              <a:pPr/>
              <a:t>26</a:t>
            </a:fld>
            <a:endParaRPr lang="ru-RU" altLang="pl-PL"/>
          </a:p>
        </p:txBody>
      </p:sp>
    </p:spTree>
    <p:extLst>
      <p:ext uri="{BB962C8B-B14F-4D97-AF65-F5344CB8AC3E}">
        <p14:creationId xmlns="" xmlns:p14="http://schemas.microsoft.com/office/powerpoint/2010/main" val="1084642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 точки зрения конкурента – пять сил Портера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6825"/>
            <a:ext cx="8086725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400800" y="209550"/>
            <a:ext cx="2135188" cy="474663"/>
          </a:xfrm>
        </p:spPr>
        <p:txBody>
          <a:bodyPr/>
          <a:lstStyle/>
          <a:p>
            <a:fld id="{04A092C7-0CF9-4C72-9E36-F9FA2CB109CD}" type="slidenum">
              <a:rPr lang="pl-PL" altLang="pl-PL" smtClean="0"/>
              <a:pPr/>
              <a:t>27</a:t>
            </a:fld>
            <a:endParaRPr lang="ru-RU" altLang="pl-PL"/>
          </a:p>
        </p:txBody>
      </p:sp>
    </p:spTree>
    <p:extLst>
      <p:ext uri="{BB962C8B-B14F-4D97-AF65-F5344CB8AC3E}">
        <p14:creationId xmlns="" xmlns:p14="http://schemas.microsoft.com/office/powerpoint/2010/main" val="259340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22" name="Rectangle 2"/>
          <p:cNvSpPr>
            <a:spLocks noChangeArrowheads="1"/>
          </p:cNvSpPr>
          <p:nvPr/>
        </p:nvSpPr>
        <p:spPr bwMode="auto">
          <a:xfrm>
            <a:off x="4356100" y="2394620"/>
            <a:ext cx="1152525" cy="22034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1600"/>
          </a:p>
        </p:txBody>
      </p:sp>
      <p:sp>
        <p:nvSpPr>
          <p:cNvPr id="952323" name="Rectangle 3"/>
          <p:cNvSpPr>
            <a:spLocks noChangeArrowheads="1"/>
          </p:cNvSpPr>
          <p:nvPr/>
        </p:nvSpPr>
        <p:spPr bwMode="auto">
          <a:xfrm>
            <a:off x="4356100" y="908720"/>
            <a:ext cx="1152525" cy="11525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1600"/>
          </a:p>
        </p:txBody>
      </p:sp>
      <p:sp>
        <p:nvSpPr>
          <p:cNvPr id="9523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de-DE" dirty="0"/>
              <a:t>Отраслевой анализ </a:t>
            </a:r>
            <a:r>
              <a:rPr lang="ru-RU" altLang="de-DE" dirty="0" smtClean="0"/>
              <a:t>– Пример</a:t>
            </a:r>
            <a:endParaRPr lang="ru-RU" altLang="de-DE" dirty="0"/>
          </a:p>
        </p:txBody>
      </p:sp>
      <p:sp>
        <p:nvSpPr>
          <p:cNvPr id="952325" name="Text Box 5"/>
          <p:cNvSpPr txBox="1">
            <a:spLocks noChangeArrowheads="1"/>
          </p:cNvSpPr>
          <p:nvPr/>
        </p:nvSpPr>
        <p:spPr bwMode="auto">
          <a:xfrm>
            <a:off x="4485820" y="908720"/>
            <a:ext cx="88197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ru-RU" altLang="de-DE" sz="1600" i="0"/>
              <a:t>Feig </a:t>
            </a:r>
          </a:p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ru-RU" altLang="de-DE" sz="1600" i="0"/>
              <a:t>Deister</a:t>
            </a:r>
          </a:p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ru-RU" altLang="de-DE" sz="1600" i="0"/>
              <a:t>Siemens</a:t>
            </a:r>
          </a:p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ru-RU" altLang="de-DE" sz="1600" i="0"/>
              <a:t>…</a:t>
            </a:r>
          </a:p>
        </p:txBody>
      </p:sp>
      <p:sp>
        <p:nvSpPr>
          <p:cNvPr id="952326" name="Line 6"/>
          <p:cNvSpPr>
            <a:spLocks noChangeShapeType="1"/>
          </p:cNvSpPr>
          <p:nvPr/>
        </p:nvSpPr>
        <p:spPr bwMode="auto">
          <a:xfrm>
            <a:off x="4932363" y="204060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00"/>
          </a:p>
        </p:txBody>
      </p:sp>
      <p:sp>
        <p:nvSpPr>
          <p:cNvPr id="952327" name="Text Box 7"/>
          <p:cNvSpPr txBox="1">
            <a:spLocks noChangeArrowheads="1"/>
          </p:cNvSpPr>
          <p:nvPr/>
        </p:nvSpPr>
        <p:spPr bwMode="auto">
          <a:xfrm>
            <a:off x="4276725" y="2358108"/>
            <a:ext cx="1336675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ru-RU" altLang="de-DE" sz="1100" b="1" i="0"/>
              <a:t>IBM</a:t>
            </a:r>
          </a:p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ru-RU" altLang="de-DE" sz="1100" b="1" i="0"/>
              <a:t>Siemens</a:t>
            </a:r>
          </a:p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ru-RU" altLang="de-DE" sz="1100" b="1" i="0"/>
              <a:t>Rodata</a:t>
            </a:r>
          </a:p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ru-RU" altLang="de-DE" sz="1100" b="1" i="0"/>
              <a:t>Silverstroke</a:t>
            </a:r>
          </a:p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ru-RU" altLang="de-DE" sz="1100" b="1" i="0"/>
              <a:t>Seeburger</a:t>
            </a:r>
          </a:p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ru-RU" altLang="de-DE" sz="1100" b="1" i="0"/>
              <a:t>OCE</a:t>
            </a:r>
          </a:p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ru-RU" altLang="de-DE" sz="1100" b="1" i="0"/>
              <a:t>Schreiner</a:t>
            </a:r>
          </a:p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ru-RU" altLang="de-DE" sz="1100" b="1" i="0"/>
              <a:t>tbn</a:t>
            </a:r>
          </a:p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ru-RU" altLang="de-DE" sz="1100" b="1" i="0"/>
              <a:t>Winckel</a:t>
            </a:r>
          </a:p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ru-RU" altLang="de-DE" sz="1100" b="1" i="0"/>
              <a:t>T-Systems</a:t>
            </a:r>
            <a:endParaRPr lang="ru-RU" altLang="de-DE" sz="1100" i="0">
              <a:cs typeface="Arial" pitchFamily="34" charset="0"/>
            </a:endParaRPr>
          </a:p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ru-RU" altLang="de-DE" sz="1100" b="1" i="0"/>
              <a:t>Schäfer</a:t>
            </a:r>
          </a:p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ru-RU" altLang="de-DE" sz="1100" b="1" i="0"/>
              <a:t>Vanderlande</a:t>
            </a:r>
          </a:p>
        </p:txBody>
      </p:sp>
      <p:sp>
        <p:nvSpPr>
          <p:cNvPr id="952328" name="Line 8"/>
          <p:cNvSpPr>
            <a:spLocks noChangeShapeType="1"/>
          </p:cNvSpPr>
          <p:nvPr/>
        </p:nvSpPr>
        <p:spPr bwMode="auto">
          <a:xfrm>
            <a:off x="4932363" y="4609183"/>
            <a:ext cx="0" cy="280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00"/>
          </a:p>
        </p:txBody>
      </p:sp>
      <p:sp>
        <p:nvSpPr>
          <p:cNvPr id="952329" name="Rectangle 9"/>
          <p:cNvSpPr>
            <a:spLocks noChangeArrowheads="1"/>
          </p:cNvSpPr>
          <p:nvPr/>
        </p:nvSpPr>
        <p:spPr bwMode="auto">
          <a:xfrm>
            <a:off x="4356100" y="4877470"/>
            <a:ext cx="1152525" cy="11509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1200"/>
          </a:p>
        </p:txBody>
      </p:sp>
      <p:sp>
        <p:nvSpPr>
          <p:cNvPr id="952330" name="Text Box 10"/>
          <p:cNvSpPr txBox="1">
            <a:spLocks noChangeArrowheads="1"/>
          </p:cNvSpPr>
          <p:nvPr/>
        </p:nvSpPr>
        <p:spPr bwMode="auto">
          <a:xfrm>
            <a:off x="4362450" y="4888583"/>
            <a:ext cx="10890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ru-RU" altLang="de-DE" sz="1200" i="0" dirty="0"/>
              <a:t>F&amp;B</a:t>
            </a:r>
          </a:p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ru-RU" altLang="de-DE" sz="1200" i="0" spc="-20" dirty="0" err="1" smtClean="0"/>
              <a:t>Автомобиль-ная</a:t>
            </a:r>
            <a:r>
              <a:rPr lang="ru-RU" altLang="de-DE" sz="1200" i="0" dirty="0" smtClean="0"/>
              <a:t> </a:t>
            </a:r>
            <a:r>
              <a:rPr lang="ru-RU" altLang="de-DE" sz="1200" i="0" dirty="0"/>
              <a:t>отрасль</a:t>
            </a:r>
          </a:p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ru-RU" altLang="de-DE" sz="1200" i="0" dirty="0"/>
              <a:t>A&amp;D</a:t>
            </a:r>
          </a:p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ru-RU" altLang="de-DE" sz="1200" i="0" dirty="0"/>
              <a:t>RTI-поставщики</a:t>
            </a:r>
          </a:p>
        </p:txBody>
      </p:sp>
      <p:sp>
        <p:nvSpPr>
          <p:cNvPr id="952331" name="Line 11"/>
          <p:cNvSpPr>
            <a:spLocks noChangeShapeType="1"/>
          </p:cNvSpPr>
          <p:nvPr/>
        </p:nvSpPr>
        <p:spPr bwMode="auto">
          <a:xfrm>
            <a:off x="5508625" y="3526508"/>
            <a:ext cx="1223963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00"/>
          </a:p>
        </p:txBody>
      </p:sp>
      <p:sp>
        <p:nvSpPr>
          <p:cNvPr id="952332" name="Rectangle 12"/>
          <p:cNvSpPr>
            <a:spLocks noChangeArrowheads="1"/>
          </p:cNvSpPr>
          <p:nvPr/>
        </p:nvSpPr>
        <p:spPr bwMode="auto">
          <a:xfrm>
            <a:off x="6732588" y="4390108"/>
            <a:ext cx="1152525" cy="11525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1600"/>
          </a:p>
        </p:txBody>
      </p:sp>
      <p:sp>
        <p:nvSpPr>
          <p:cNvPr id="952333" name="Text Box 13"/>
          <p:cNvSpPr txBox="1">
            <a:spLocks noChangeArrowheads="1"/>
          </p:cNvSpPr>
          <p:nvPr/>
        </p:nvSpPr>
        <p:spPr bwMode="auto">
          <a:xfrm>
            <a:off x="6850103" y="4390108"/>
            <a:ext cx="917494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ru-RU" altLang="de-DE" sz="1400" i="0" dirty="0"/>
              <a:t>Schreiner</a:t>
            </a:r>
          </a:p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ru-RU" altLang="de-DE" sz="1400" i="0" dirty="0"/>
              <a:t>Harting</a:t>
            </a:r>
            <a:endParaRPr lang="ru-RU" altLang="de-DE" sz="1400" i="0" dirty="0">
              <a:cs typeface="Arial" pitchFamily="34" charset="0"/>
            </a:endParaRPr>
          </a:p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ru-RU" altLang="de-DE" sz="1400" i="0" dirty="0"/>
              <a:t>Craemer</a:t>
            </a:r>
            <a:endParaRPr lang="ru-RU" altLang="de-DE" sz="1400" i="0" dirty="0">
              <a:cs typeface="Arial" pitchFamily="34" charset="0"/>
            </a:endParaRPr>
          </a:p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ru-RU" altLang="de-DE" sz="1400" i="0" dirty="0"/>
              <a:t>T-Systems</a:t>
            </a:r>
          </a:p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ru-RU" altLang="de-DE" sz="1400" i="0" dirty="0"/>
              <a:t>…</a:t>
            </a:r>
          </a:p>
        </p:txBody>
      </p:sp>
      <p:sp>
        <p:nvSpPr>
          <p:cNvPr id="952334" name="Line 14"/>
          <p:cNvSpPr>
            <a:spLocks noChangeShapeType="1"/>
          </p:cNvSpPr>
          <p:nvPr/>
        </p:nvSpPr>
        <p:spPr bwMode="auto">
          <a:xfrm flipH="1">
            <a:off x="5508625" y="3023270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00"/>
          </a:p>
        </p:txBody>
      </p:sp>
      <p:sp>
        <p:nvSpPr>
          <p:cNvPr id="952335" name="Rectangle 15"/>
          <p:cNvSpPr>
            <a:spLocks noChangeArrowheads="1"/>
          </p:cNvSpPr>
          <p:nvPr/>
        </p:nvSpPr>
        <p:spPr bwMode="auto">
          <a:xfrm>
            <a:off x="6084888" y="2447008"/>
            <a:ext cx="1301750" cy="11525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endParaRPr lang="en-US" altLang="de-DE" sz="1600" i="0">
              <a:cs typeface="Arial" pitchFamily="34" charset="0"/>
            </a:endParaRPr>
          </a:p>
        </p:txBody>
      </p:sp>
      <p:sp>
        <p:nvSpPr>
          <p:cNvPr id="952336" name="Text Box 16"/>
          <p:cNvSpPr txBox="1">
            <a:spLocks noChangeArrowheads="1"/>
          </p:cNvSpPr>
          <p:nvPr/>
        </p:nvSpPr>
        <p:spPr bwMode="auto">
          <a:xfrm>
            <a:off x="6073902" y="2486695"/>
            <a:ext cx="1299908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ru-RU" altLang="de-DE" sz="1600" i="0"/>
              <a:t>Штрих-код</a:t>
            </a:r>
          </a:p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ru-RU" altLang="de-DE" sz="1600" i="0"/>
              <a:t>IT-</a:t>
            </a:r>
            <a:r>
              <a:t/>
            </a:r>
            <a:br/>
            <a:r>
              <a:rPr lang="ru-RU" altLang="de-DE" sz="1600" i="0"/>
              <a:t>менеджмент</a:t>
            </a:r>
          </a:p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ru-RU" altLang="de-DE" sz="1600" i="0"/>
              <a:t>…</a:t>
            </a:r>
          </a:p>
        </p:txBody>
      </p:sp>
      <p:sp>
        <p:nvSpPr>
          <p:cNvPr id="952337" name="Line 17"/>
          <p:cNvSpPr>
            <a:spLocks noChangeShapeType="1"/>
          </p:cNvSpPr>
          <p:nvPr/>
        </p:nvSpPr>
        <p:spPr bwMode="auto">
          <a:xfrm>
            <a:off x="3781425" y="3023270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00"/>
          </a:p>
        </p:txBody>
      </p:sp>
      <p:sp>
        <p:nvSpPr>
          <p:cNvPr id="952338" name="Rectangle 18"/>
          <p:cNvSpPr>
            <a:spLocks noChangeArrowheads="1"/>
          </p:cNvSpPr>
          <p:nvPr/>
        </p:nvSpPr>
        <p:spPr bwMode="auto">
          <a:xfrm flipH="1">
            <a:off x="2714625" y="2591470"/>
            <a:ext cx="1079500" cy="86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endParaRPr lang="en-US" altLang="de-DE" sz="1600" i="0">
              <a:cs typeface="Arial" pitchFamily="34" charset="0"/>
            </a:endParaRPr>
          </a:p>
        </p:txBody>
      </p:sp>
      <p:sp>
        <p:nvSpPr>
          <p:cNvPr id="952339" name="Text Box 19"/>
          <p:cNvSpPr txBox="1">
            <a:spLocks noChangeArrowheads="1"/>
          </p:cNvSpPr>
          <p:nvPr/>
        </p:nvSpPr>
        <p:spPr bwMode="auto">
          <a:xfrm flipH="1">
            <a:off x="2819470" y="2656558"/>
            <a:ext cx="904735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ru-RU" altLang="de-DE" sz="1600" i="0"/>
              <a:t>RTI пул -</a:t>
            </a:r>
            <a:r>
              <a:t/>
            </a:r>
            <a:br/>
            <a:r>
              <a:rPr lang="ru-RU" altLang="de-DE" sz="1600" i="0"/>
              <a:t>поставщик</a:t>
            </a:r>
          </a:p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ru-RU" altLang="de-DE" sz="1600" i="0"/>
              <a:t>…</a:t>
            </a:r>
          </a:p>
        </p:txBody>
      </p:sp>
      <p:sp>
        <p:nvSpPr>
          <p:cNvPr id="952340" name="Text Box 20"/>
          <p:cNvSpPr txBox="1">
            <a:spLocks noChangeArrowheads="1"/>
          </p:cNvSpPr>
          <p:nvPr/>
        </p:nvSpPr>
        <p:spPr bwMode="auto">
          <a:xfrm>
            <a:off x="2608263" y="340268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endParaRPr lang="en-US" altLang="de-DE" sz="1600" i="0">
              <a:cs typeface="Arial" pitchFamily="34" charset="0"/>
            </a:endParaRPr>
          </a:p>
        </p:txBody>
      </p:sp>
      <p:sp>
        <p:nvSpPr>
          <p:cNvPr id="952341" name="Text Box 21"/>
          <p:cNvSpPr txBox="1">
            <a:spLocks noChangeArrowheads="1"/>
          </p:cNvSpPr>
          <p:nvPr/>
        </p:nvSpPr>
        <p:spPr bwMode="auto">
          <a:xfrm>
            <a:off x="231775" y="4290095"/>
            <a:ext cx="1971374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ru-RU" altLang="de-DE" sz="1400" b="1" i="0"/>
              <a:t>1</a:t>
            </a:r>
            <a:r>
              <a:rPr lang="ru-RU" altLang="de-DE" sz="1400" i="0"/>
              <a:t> : Поставщик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ru-RU" altLang="de-DE" sz="1400" b="1" i="0"/>
              <a:t>2</a:t>
            </a:r>
            <a:r>
              <a:rPr lang="ru-RU" altLang="de-DE" sz="1400" i="0"/>
              <a:t> : Конкурент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ru-RU" altLang="de-DE" sz="1400" b="1" i="0"/>
              <a:t>3</a:t>
            </a:r>
            <a:r>
              <a:rPr lang="ru-RU" altLang="de-DE" sz="1400" i="0"/>
              <a:t> : Клиент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ru-RU" altLang="de-DE" sz="1400" b="1" i="0"/>
              <a:t>4</a:t>
            </a:r>
            <a:r>
              <a:rPr lang="ru-RU" altLang="de-DE" sz="1400" i="0"/>
              <a:t> : Потенциальные новые игроки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ru-RU" altLang="de-DE" sz="1400" b="1" i="0"/>
              <a:t>5</a:t>
            </a:r>
            <a:r>
              <a:rPr lang="ru-RU" altLang="de-DE" sz="1400" i="0"/>
              <a:t> : Замена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ru-RU" altLang="de-DE" sz="1400" b="1" i="0"/>
              <a:t>6</a:t>
            </a:r>
            <a:r>
              <a:rPr lang="ru-RU" altLang="de-DE" sz="1400" i="0"/>
              <a:t> : Дополнительно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endParaRPr lang="ru-RU" altLang="de-DE" sz="1400" i="0">
              <a:cs typeface="Arial" pitchFamily="34" charset="0"/>
            </a:endParaRPr>
          </a:p>
        </p:txBody>
      </p:sp>
      <p:sp>
        <p:nvSpPr>
          <p:cNvPr id="952342" name="Text Box 22"/>
          <p:cNvSpPr txBox="1">
            <a:spLocks noChangeArrowheads="1"/>
          </p:cNvSpPr>
          <p:nvPr/>
        </p:nvSpPr>
        <p:spPr bwMode="auto">
          <a:xfrm>
            <a:off x="5148263" y="1751683"/>
            <a:ext cx="2888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ru-RU" altLang="de-DE" sz="1600" b="1" i="0"/>
              <a:t>1</a:t>
            </a:r>
          </a:p>
        </p:txBody>
      </p:sp>
      <p:sp>
        <p:nvSpPr>
          <p:cNvPr id="952343" name="Text Box 23"/>
          <p:cNvSpPr txBox="1">
            <a:spLocks noChangeArrowheads="1"/>
          </p:cNvSpPr>
          <p:nvPr/>
        </p:nvSpPr>
        <p:spPr bwMode="auto">
          <a:xfrm>
            <a:off x="5245100" y="2346995"/>
            <a:ext cx="2888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ru-RU" altLang="de-DE" sz="1600" b="1" i="0"/>
              <a:t>2</a:t>
            </a:r>
          </a:p>
        </p:txBody>
      </p:sp>
      <p:sp>
        <p:nvSpPr>
          <p:cNvPr id="952344" name="Text Box 24"/>
          <p:cNvSpPr txBox="1">
            <a:spLocks noChangeArrowheads="1"/>
          </p:cNvSpPr>
          <p:nvPr/>
        </p:nvSpPr>
        <p:spPr bwMode="auto">
          <a:xfrm>
            <a:off x="3492500" y="3174083"/>
            <a:ext cx="2888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ru-RU" altLang="de-DE" sz="1600" b="1" i="0"/>
              <a:t>4</a:t>
            </a:r>
          </a:p>
        </p:txBody>
      </p:sp>
      <p:sp>
        <p:nvSpPr>
          <p:cNvPr id="952345" name="Text Box 25"/>
          <p:cNvSpPr txBox="1">
            <a:spLocks noChangeArrowheads="1"/>
          </p:cNvSpPr>
          <p:nvPr/>
        </p:nvSpPr>
        <p:spPr bwMode="auto">
          <a:xfrm>
            <a:off x="6853238" y="3288383"/>
            <a:ext cx="2888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ru-RU" altLang="de-DE" sz="1600" b="1" i="0"/>
              <a:t>5</a:t>
            </a:r>
          </a:p>
        </p:txBody>
      </p:sp>
      <p:sp>
        <p:nvSpPr>
          <p:cNvPr id="952346" name="Text Box 26"/>
          <p:cNvSpPr txBox="1">
            <a:spLocks noChangeArrowheads="1"/>
          </p:cNvSpPr>
          <p:nvPr/>
        </p:nvSpPr>
        <p:spPr bwMode="auto">
          <a:xfrm>
            <a:off x="5240338" y="5545808"/>
            <a:ext cx="2888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ru-RU" altLang="de-DE" sz="1600" b="1" i="0"/>
              <a:t>3</a:t>
            </a:r>
          </a:p>
        </p:txBody>
      </p:sp>
      <p:sp>
        <p:nvSpPr>
          <p:cNvPr id="952347" name="Text Box 27"/>
          <p:cNvSpPr txBox="1">
            <a:spLocks noChangeArrowheads="1"/>
          </p:cNvSpPr>
          <p:nvPr/>
        </p:nvSpPr>
        <p:spPr bwMode="auto">
          <a:xfrm>
            <a:off x="7573963" y="5226720"/>
            <a:ext cx="2888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ru-RU" altLang="de-DE" sz="1600" b="1" i="0"/>
              <a:t>6</a:t>
            </a:r>
          </a:p>
        </p:txBody>
      </p:sp>
      <p:sp>
        <p:nvSpPr>
          <p:cNvPr id="952348" name="Line 28"/>
          <p:cNvSpPr>
            <a:spLocks noChangeShapeType="1"/>
          </p:cNvSpPr>
          <p:nvPr/>
        </p:nvSpPr>
        <p:spPr bwMode="auto">
          <a:xfrm>
            <a:off x="3995738" y="2302545"/>
            <a:ext cx="0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00"/>
          </a:p>
        </p:txBody>
      </p:sp>
      <p:sp>
        <p:nvSpPr>
          <p:cNvPr id="952349" name="AutoShape 29"/>
          <p:cNvSpPr>
            <a:spLocks/>
          </p:cNvSpPr>
          <p:nvPr/>
        </p:nvSpPr>
        <p:spPr bwMode="auto">
          <a:xfrm>
            <a:off x="917575" y="1251619"/>
            <a:ext cx="1350963" cy="500063"/>
          </a:xfrm>
          <a:prstGeom prst="borderCallout1">
            <a:avLst>
              <a:gd name="adj1" fmla="val 32579"/>
              <a:gd name="adj2" fmla="val 105639"/>
              <a:gd name="adj3" fmla="val 299546"/>
              <a:gd name="adj4" fmla="val 222560"/>
            </a:avLst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ru-RU" altLang="de-DE" sz="1600" i="0" dirty="0"/>
              <a:t>Входные барьеры</a:t>
            </a:r>
          </a:p>
        </p:txBody>
      </p:sp>
      <p:sp>
        <p:nvSpPr>
          <p:cNvPr id="30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400800" y="209550"/>
            <a:ext cx="2135188" cy="474663"/>
          </a:xfrm>
        </p:spPr>
        <p:txBody>
          <a:bodyPr/>
          <a:lstStyle/>
          <a:p>
            <a:fld id="{04A092C7-0CF9-4C72-9E36-F9FA2CB109CD}" type="slidenum">
              <a:rPr lang="pl-PL" altLang="pl-PL" smtClean="0"/>
              <a:pPr/>
              <a:t>28</a:t>
            </a:fld>
            <a:endParaRPr lang="ru-RU" altLang="pl-PL"/>
          </a:p>
        </p:txBody>
      </p:sp>
    </p:spTree>
    <p:extLst>
      <p:ext uri="{BB962C8B-B14F-4D97-AF65-F5344CB8AC3E}">
        <p14:creationId xmlns="" xmlns:p14="http://schemas.microsoft.com/office/powerpoint/2010/main" val="4360497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de-DE" dirty="0" smtClean="0"/>
              <a:t>Влияние отраслевой ситуации – Пример</a:t>
            </a:r>
            <a:endParaRPr lang="ru-RU" altLang="de-DE" dirty="0"/>
          </a:p>
        </p:txBody>
      </p:sp>
      <p:graphicFrame>
        <p:nvGraphicFramePr>
          <p:cNvPr id="954461" name="Group 9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22852202"/>
              </p:ext>
            </p:extLst>
          </p:nvPr>
        </p:nvGraphicFramePr>
        <p:xfrm>
          <a:off x="611188" y="1052513"/>
          <a:ext cx="7777162" cy="5486654"/>
        </p:xfrm>
        <a:graphic>
          <a:graphicData uri="http://schemas.openxmlformats.org/drawingml/2006/table">
            <a:tbl>
              <a:tblPr/>
              <a:tblGrid>
                <a:gridCol w="3298825"/>
                <a:gridCol w="895350"/>
                <a:gridCol w="895350"/>
                <a:gridCol w="895350"/>
                <a:gridCol w="896937"/>
                <a:gridCol w="895350"/>
              </a:tblGrid>
              <a:tr h="463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Критерии</a:t>
                      </a:r>
                      <a:endParaRPr kumimoji="0" lang="ru-RU" alt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1pPr>
                      <a:lvl2pPr marL="1588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28575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576263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852488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3096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1766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224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2681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Очень </a:t>
                      </a:r>
                      <a:r>
                        <a:rPr kumimoji="0" lang="ru-RU" altLang="de-DE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положи-тельно</a:t>
                      </a:r>
                      <a:endParaRPr kumimoji="0" lang="ru-RU" altLang="de-D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1pPr>
                      <a:lvl2pPr marL="1588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28575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576263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852488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3096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1766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224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2681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de-DE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Положи-тельно</a:t>
                      </a:r>
                      <a:endParaRPr kumimoji="0" lang="ru-RU" altLang="de-D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1pPr>
                      <a:lvl2pPr marL="1588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28575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576263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852488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3096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1766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224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2681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de-DE" sz="1000" b="0" i="0" u="none" strike="noStrike" cap="none" spc="-2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Нейтрально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1pPr>
                      <a:lvl2pPr marL="1588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28575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576263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852488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3096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1766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224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2681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de-DE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Отрица-тельно</a:t>
                      </a:r>
                      <a:endParaRPr kumimoji="0" lang="ru-RU" altLang="de-D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1pPr>
                      <a:lvl2pPr marL="1588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28575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576263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852488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3096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1766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224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2681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Очень </a:t>
                      </a:r>
                      <a:r>
                        <a:rPr kumimoji="0" lang="ru-RU" altLang="de-DE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отрица-тельно</a:t>
                      </a:r>
                      <a:endParaRPr kumimoji="0" lang="ru-RU" altLang="de-D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Входные барьеры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Ответственность и сложность решений потребует полноценной интеграции в сервисную систему</a:t>
                      </a:r>
                      <a:endParaRPr kumimoji="0" lang="ru-RU" altLang="de-DE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1pPr>
                      <a:lvl2pPr marL="1588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28575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576263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852488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3096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1766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224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2681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alt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1pPr>
                      <a:lvl2pPr marL="1588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28575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576263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852488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3096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1766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224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2681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1pPr>
                      <a:lvl2pPr marL="1588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28575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576263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852488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3096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1766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224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2681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1pPr>
                      <a:lvl2pPr marL="1588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28575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576263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852488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3096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1766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224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2681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1pPr>
                      <a:lvl2pPr marL="1588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28575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576263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852488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3096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1766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224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2681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Сильная сторона конкурентов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Конкуренция ослабнет в будущем, когда сформируются прозрачные цепочки создания стоимости</a:t>
                      </a:r>
                      <a:endParaRPr kumimoji="0" lang="ru-RU" alt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1pPr>
                      <a:lvl2pPr marL="1588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28575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576263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852488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3096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1766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224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2681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1pPr>
                      <a:lvl2pPr marL="1588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28575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576263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852488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3096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1766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224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2681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alt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1pPr>
                      <a:lvl2pPr marL="1588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28575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576263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852488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3096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1766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224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2681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1pPr>
                      <a:lvl2pPr marL="1588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28575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576263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852488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3096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1766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224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2681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1pPr>
                      <a:lvl2pPr marL="1588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28575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576263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852488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3096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1766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224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2681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Выходные барьеры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Системы прослужат свыше 10 лет при охвате ключевых компетенций Dematic</a:t>
                      </a:r>
                      <a:endParaRPr kumimoji="0" lang="ru-RU" alt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1pPr>
                      <a:lvl2pPr marL="1588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28575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576263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852488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3096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1766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224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2681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1pPr>
                      <a:lvl2pPr marL="1588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28575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576263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852488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3096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1766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224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2681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alt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1pPr>
                      <a:lvl2pPr marL="1588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28575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576263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852488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3096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1766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224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2681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1pPr>
                      <a:lvl2pPr marL="1588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28575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576263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852488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3096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1766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224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2681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1pPr>
                      <a:lvl2pPr marL="1588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28575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576263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852488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3096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1766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224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2681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Сила клиентов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В связи с тем, что RFID будет частью общего решения, будут установлены стандартные взаимоотношения с клиентом</a:t>
                      </a:r>
                      <a:endParaRPr kumimoji="0" lang="ru-RU" altLang="de-DE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1pPr>
                      <a:lvl2pPr marL="1588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28575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576263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852488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3096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1766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224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2681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1pPr>
                      <a:lvl2pPr marL="1588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28575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576263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852488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3096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1766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224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2681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1pPr>
                      <a:lvl2pPr marL="1588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28575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576263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852488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3096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1766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224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2681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1pPr>
                      <a:lvl2pPr marL="1588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28575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576263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852488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3096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1766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224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2681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1pPr>
                      <a:lvl2pPr marL="1588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28575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576263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852488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3096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1766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224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2681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Сильная сторона поставщиков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Множество, стандартизированная технология</a:t>
                      </a:r>
                      <a:endParaRPr kumimoji="0" lang="ru-RU" altLang="de-DE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1pPr>
                      <a:lvl2pPr marL="1588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28575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576263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852488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3096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1766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224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2681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1pPr>
                      <a:lvl2pPr marL="1588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28575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576263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852488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3096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1766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224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2681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1pPr>
                      <a:lvl2pPr marL="1588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28575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576263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852488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3096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1766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224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2681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1pPr>
                      <a:lvl2pPr marL="1588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28575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576263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852488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3096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1766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224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2681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1pPr>
                      <a:lvl2pPr marL="1588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28575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576263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852488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3096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1766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224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2681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Доступность заменителей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Штрих-код и классическая IT-инфраструктура – конкурентные решения со снижающейся ценностью </a:t>
                      </a:r>
                      <a:endParaRPr kumimoji="0" lang="ru-RU" alt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1pPr>
                      <a:lvl2pPr marL="1588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28575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576263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852488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3096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1766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224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2681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1pPr>
                      <a:lvl2pPr marL="1588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28575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576263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852488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3096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1766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224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2681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1pPr>
                      <a:lvl2pPr marL="1588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28575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576263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852488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3096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1766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224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2681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alt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1pPr>
                      <a:lvl2pPr marL="1588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28575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576263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852488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3096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1766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224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2681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1pPr>
                      <a:lvl2pPr marL="1588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28575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576263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852488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3096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1766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224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2681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Нормы / стандарты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</a:rPr>
                        <a:t>Могут быть положительными из-за регулирования в пользу идентифицирующих объектов (разрешения на отслеживание и контроль)</a:t>
                      </a:r>
                      <a:endParaRPr kumimoji="0" lang="ru-RU" alt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1pPr>
                      <a:lvl2pPr marL="1588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28575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576263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852488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3096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1766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224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2681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1pPr>
                      <a:lvl2pPr marL="1588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28575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576263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852488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3096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1766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224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2681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alt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1pPr>
                      <a:lvl2pPr marL="1588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28575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576263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852488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3096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1766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224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2681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1pPr>
                      <a:lvl2pPr marL="1588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28575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576263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852488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3096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1766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224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2681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1pPr>
                      <a:lvl2pPr marL="1588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28575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576263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852488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3096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1766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224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2681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Дополнительно</a:t>
                      </a:r>
                      <a:endParaRPr kumimoji="0" lang="ru-RU" altLang="de-DE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Немало потенциальных партнеров, но в этом состоянии они частично конкурируют</a:t>
                      </a:r>
                      <a:endParaRPr kumimoji="0" lang="ru-RU" alt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1pPr>
                      <a:lvl2pPr marL="1588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28575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576263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852488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3096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1766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224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2681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1pPr>
                      <a:lvl2pPr marL="1588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28575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576263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852488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3096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1766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224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2681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alt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1pPr>
                      <a:lvl2pPr marL="1588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28575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576263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852488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3096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1766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224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2681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1pPr>
                      <a:lvl2pPr marL="1588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28575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576263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852488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3096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1766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224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2681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rgbClr val="000000"/>
                          </a:solidFill>
                          <a:latin typeface="Arial" pitchFamily="34" charset="0"/>
                        </a:defRPr>
                      </a:lvl1pPr>
                      <a:lvl2pPr marL="1588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28575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576263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852488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3096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1766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224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2681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400800" y="209550"/>
            <a:ext cx="2135188" cy="474663"/>
          </a:xfrm>
        </p:spPr>
        <p:txBody>
          <a:bodyPr/>
          <a:lstStyle/>
          <a:p>
            <a:fld id="{04A092C7-0CF9-4C72-9E36-F9FA2CB109CD}" type="slidenum">
              <a:rPr lang="pl-PL" altLang="pl-PL" smtClean="0"/>
              <a:pPr/>
              <a:t>29</a:t>
            </a:fld>
            <a:endParaRPr lang="ru-RU" altLang="pl-PL"/>
          </a:p>
        </p:txBody>
      </p:sp>
    </p:spTree>
    <p:extLst>
      <p:ext uri="{BB962C8B-B14F-4D97-AF65-F5344CB8AC3E}">
        <p14:creationId xmlns="" xmlns:p14="http://schemas.microsoft.com/office/powerpoint/2010/main" val="26708290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waldwissen.net/waldwirtschaft/schaden/fva_szenariotechnik_ak1/szenario-funne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41" y="1556792"/>
            <a:ext cx="7221197" cy="42484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Анализ сценария</a:t>
            </a:r>
            <a:endParaRPr lang="ru-R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400800" y="209550"/>
            <a:ext cx="2135188" cy="474663"/>
          </a:xfrm>
        </p:spPr>
        <p:txBody>
          <a:bodyPr/>
          <a:lstStyle/>
          <a:p>
            <a:fld id="{04A092C7-0CF9-4C72-9E36-F9FA2CB109CD}" type="slidenum">
              <a:rPr lang="pl-PL" altLang="pl-PL" smtClean="0"/>
              <a:pPr/>
              <a:t>3</a:t>
            </a:fld>
            <a:endParaRPr lang="ru-RU" altLang="pl-PL"/>
          </a:p>
        </p:txBody>
      </p:sp>
    </p:spTree>
    <p:extLst>
      <p:ext uri="{BB962C8B-B14F-4D97-AF65-F5344CB8AC3E}">
        <p14:creationId xmlns="" xmlns:p14="http://schemas.microsoft.com/office/powerpoint/2010/main" val="4129428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Внешний анализ с помощью PESTel</a:t>
            </a:r>
            <a:endParaRPr lang="ru-R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92C7-0CF9-4C72-9E36-F9FA2CB109CD}" type="slidenum">
              <a:rPr lang="pl-PL" altLang="pl-PL" smtClean="0"/>
              <a:pPr/>
              <a:t>30</a:t>
            </a:fld>
            <a:endParaRPr lang="ru-RU" altLang="pl-PL"/>
          </a:p>
        </p:txBody>
      </p:sp>
      <p:grpSp>
        <p:nvGrpSpPr>
          <p:cNvPr id="6" name="Gruppieren 5"/>
          <p:cNvGrpSpPr/>
          <p:nvPr/>
        </p:nvGrpSpPr>
        <p:grpSpPr>
          <a:xfrm>
            <a:off x="1361116" y="2753982"/>
            <a:ext cx="1941825" cy="531002"/>
            <a:chOff x="1259632" y="1988840"/>
            <a:chExt cx="1872208" cy="1440160"/>
          </a:xfrm>
        </p:grpSpPr>
        <p:sp>
          <p:nvSpPr>
            <p:cNvPr id="7" name="Abgerundetes Rechteck 6"/>
            <p:cNvSpPr/>
            <p:nvPr/>
          </p:nvSpPr>
          <p:spPr>
            <a:xfrm>
              <a:off x="1259632" y="1988840"/>
              <a:ext cx="1872208" cy="144016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1331640" y="2248996"/>
              <a:ext cx="344963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171450" indent="-171450">
                <a:buFont typeface="Arial" pitchFamily="34" charset="0"/>
                <a:buChar char="•"/>
              </a:pPr>
              <a:endParaRPr lang="de-DE" sz="1100" dirty="0"/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1393697" y="2463337"/>
              <a:ext cx="1606736" cy="70952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sz="1100" dirty="0" smtClean="0"/>
                <a:t>«</a:t>
              </a:r>
              <a:r>
                <a:rPr lang="ru-RU" sz="1100" b="1" dirty="0" smtClean="0"/>
                <a:t>l</a:t>
              </a:r>
              <a:r>
                <a:rPr lang="ru-RU" sz="1100" dirty="0" smtClean="0"/>
                <a:t>egal» </a:t>
              </a:r>
              <a:r>
                <a:rPr lang="ru-RU" sz="1100" spc="-20" dirty="0" smtClean="0"/>
                <a:t>–</a:t>
              </a:r>
              <a:r>
                <a:rPr lang="ru-RU" sz="1100" dirty="0" smtClean="0"/>
                <a:t> юридический</a:t>
              </a:r>
              <a:endParaRPr lang="ru-RU" sz="1100" dirty="0"/>
            </a:p>
          </p:txBody>
        </p:sp>
      </p:grpSp>
      <p:grpSp>
        <p:nvGrpSpPr>
          <p:cNvPr id="10" name="Gruppieren 9"/>
          <p:cNvGrpSpPr/>
          <p:nvPr/>
        </p:nvGrpSpPr>
        <p:grpSpPr>
          <a:xfrm>
            <a:off x="1331641" y="3688909"/>
            <a:ext cx="1964395" cy="532179"/>
            <a:chOff x="1259632" y="1988840"/>
            <a:chExt cx="1872208" cy="1440160"/>
          </a:xfrm>
        </p:grpSpPr>
        <p:sp>
          <p:nvSpPr>
            <p:cNvPr id="11" name="Abgerundetes Rechteck 10"/>
            <p:cNvSpPr/>
            <p:nvPr/>
          </p:nvSpPr>
          <p:spPr>
            <a:xfrm>
              <a:off x="1259632" y="1988840"/>
              <a:ext cx="1872208" cy="144016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1284077" y="2445420"/>
              <a:ext cx="1838831" cy="70795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sz="1100" spc="-40" dirty="0" smtClean="0"/>
                <a:t>«</a:t>
              </a:r>
              <a:r>
                <a:rPr lang="ru-RU" sz="1100" b="1" spc="-40" dirty="0" err="1" smtClean="0"/>
                <a:t>e</a:t>
              </a:r>
              <a:r>
                <a:rPr lang="ru-RU" sz="1100" spc="-40" dirty="0" err="1" smtClean="0"/>
                <a:t>cological</a:t>
              </a:r>
              <a:r>
                <a:rPr lang="ru-RU" sz="1100" spc="-40" dirty="0" smtClean="0"/>
                <a:t>» – экологический</a:t>
              </a:r>
              <a:endParaRPr lang="ru-RU" sz="1100" spc="-40" dirty="0"/>
            </a:p>
          </p:txBody>
        </p:sp>
      </p:grpSp>
      <p:grpSp>
        <p:nvGrpSpPr>
          <p:cNvPr id="14" name="Gruppieren 13"/>
          <p:cNvGrpSpPr/>
          <p:nvPr/>
        </p:nvGrpSpPr>
        <p:grpSpPr>
          <a:xfrm>
            <a:off x="3416247" y="2138332"/>
            <a:ext cx="1952883" cy="498579"/>
            <a:chOff x="1259632" y="1988840"/>
            <a:chExt cx="1872208" cy="1440160"/>
          </a:xfrm>
        </p:grpSpPr>
        <p:sp>
          <p:nvSpPr>
            <p:cNvPr id="15" name="Abgerundetes Rechteck 14"/>
            <p:cNvSpPr/>
            <p:nvPr/>
          </p:nvSpPr>
          <p:spPr>
            <a:xfrm>
              <a:off x="1259632" y="1988840"/>
              <a:ext cx="1872208" cy="144016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1271850" y="2415360"/>
              <a:ext cx="1835840" cy="75566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sz="1100" dirty="0" smtClean="0"/>
                <a:t> «</a:t>
              </a:r>
              <a:r>
                <a:rPr lang="ru-RU" sz="1100" b="1" dirty="0" smtClean="0"/>
                <a:t>p</a:t>
              </a:r>
              <a:r>
                <a:rPr lang="ru-RU" sz="1100" dirty="0" smtClean="0"/>
                <a:t>olitical» </a:t>
              </a:r>
              <a:r>
                <a:rPr lang="ru-RU" sz="1100" spc="-20" dirty="0" smtClean="0"/>
                <a:t>–</a:t>
              </a:r>
              <a:r>
                <a:rPr lang="ru-RU" sz="1100" dirty="0" smtClean="0"/>
                <a:t> политический</a:t>
              </a:r>
              <a:endParaRPr lang="ru-RU" sz="1100" dirty="0"/>
            </a:p>
          </p:txBody>
        </p:sp>
      </p:grpSp>
      <p:grpSp>
        <p:nvGrpSpPr>
          <p:cNvPr id="18" name="Gruppieren 17"/>
          <p:cNvGrpSpPr/>
          <p:nvPr/>
        </p:nvGrpSpPr>
        <p:grpSpPr>
          <a:xfrm>
            <a:off x="5429255" y="2753981"/>
            <a:ext cx="2042874" cy="490893"/>
            <a:chOff x="1197676" y="1988840"/>
            <a:chExt cx="1934164" cy="1440160"/>
          </a:xfrm>
        </p:grpSpPr>
        <p:sp>
          <p:nvSpPr>
            <p:cNvPr id="19" name="Abgerundetes Rechteck 18"/>
            <p:cNvSpPr/>
            <p:nvPr/>
          </p:nvSpPr>
          <p:spPr>
            <a:xfrm>
              <a:off x="1259632" y="1988840"/>
              <a:ext cx="1872208" cy="144016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1197676" y="2292528"/>
              <a:ext cx="1914123" cy="7675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spc="-50" dirty="0" smtClean="0"/>
                <a:t>«</a:t>
              </a:r>
              <a:r>
                <a:rPr lang="ru-RU" sz="1100" b="1" spc="-50" dirty="0" smtClean="0"/>
                <a:t>e</a:t>
              </a:r>
              <a:r>
                <a:rPr lang="ru-RU" sz="1100" spc="-50" dirty="0" smtClean="0"/>
                <a:t>conomical» – экономический</a:t>
              </a:r>
              <a:endParaRPr lang="ru-RU" sz="1100" spc="-50" dirty="0"/>
            </a:p>
          </p:txBody>
        </p:sp>
      </p:grpSp>
      <p:grpSp>
        <p:nvGrpSpPr>
          <p:cNvPr id="22" name="Gruppieren 21"/>
          <p:cNvGrpSpPr/>
          <p:nvPr/>
        </p:nvGrpSpPr>
        <p:grpSpPr>
          <a:xfrm>
            <a:off x="3357554" y="4444948"/>
            <a:ext cx="2174634" cy="568228"/>
            <a:chOff x="1250327" y="1988840"/>
            <a:chExt cx="2026122" cy="568228"/>
          </a:xfrm>
        </p:grpSpPr>
        <p:sp>
          <p:nvSpPr>
            <p:cNvPr id="23" name="Abgerundetes Rechteck 22"/>
            <p:cNvSpPr/>
            <p:nvPr/>
          </p:nvSpPr>
          <p:spPr>
            <a:xfrm>
              <a:off x="1259632" y="1988840"/>
              <a:ext cx="1936920" cy="56822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1250327" y="2115900"/>
              <a:ext cx="202612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spc="-80" dirty="0" smtClean="0"/>
                <a:t>«</a:t>
              </a:r>
              <a:r>
                <a:rPr lang="ru-RU" sz="1100" b="1" spc="-80" dirty="0" smtClean="0"/>
                <a:t>t</a:t>
              </a:r>
              <a:r>
                <a:rPr lang="ru-RU" sz="1100" spc="-80" dirty="0" smtClean="0"/>
                <a:t>echnological» – технологический</a:t>
              </a:r>
              <a:endParaRPr lang="ru-RU" sz="1100" spc="-80" dirty="0"/>
            </a:p>
          </p:txBody>
        </p:sp>
      </p:grpSp>
      <p:grpSp>
        <p:nvGrpSpPr>
          <p:cNvPr id="26" name="Gruppieren 25"/>
          <p:cNvGrpSpPr/>
          <p:nvPr/>
        </p:nvGrpSpPr>
        <p:grpSpPr>
          <a:xfrm>
            <a:off x="5493444" y="3717032"/>
            <a:ext cx="1977436" cy="504056"/>
            <a:chOff x="1259632" y="1988840"/>
            <a:chExt cx="1872208" cy="1440160"/>
          </a:xfrm>
        </p:grpSpPr>
        <p:sp>
          <p:nvSpPr>
            <p:cNvPr id="27" name="Abgerundetes Rechteck 26"/>
            <p:cNvSpPr/>
            <p:nvPr/>
          </p:nvSpPr>
          <p:spPr>
            <a:xfrm>
              <a:off x="1259632" y="1988840"/>
              <a:ext cx="1872208" cy="144016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1334133" y="2390543"/>
              <a:ext cx="1573856" cy="7474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/>
                <a:t>«</a:t>
              </a:r>
              <a:r>
                <a:rPr lang="ru-RU" sz="1100" b="1" dirty="0" smtClean="0"/>
                <a:t>s</a:t>
              </a:r>
              <a:r>
                <a:rPr lang="ru-RU" sz="1100" dirty="0" smtClean="0"/>
                <a:t>ocial» </a:t>
              </a:r>
              <a:r>
                <a:rPr lang="ru-RU" sz="1100" spc="-20" dirty="0" smtClean="0"/>
                <a:t>– </a:t>
              </a:r>
              <a:r>
                <a:rPr lang="ru-RU" sz="1100" dirty="0" smtClean="0"/>
                <a:t>социальный</a:t>
              </a:r>
              <a:endParaRPr lang="ru-RU" sz="1100" dirty="0"/>
            </a:p>
          </p:txBody>
        </p:sp>
      </p:grpSp>
      <p:sp>
        <p:nvSpPr>
          <p:cNvPr id="3" name="Rechteck 2"/>
          <p:cNvSpPr/>
          <p:nvPr/>
        </p:nvSpPr>
        <p:spPr>
          <a:xfrm>
            <a:off x="1115616" y="2138332"/>
            <a:ext cx="2251925" cy="287484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/>
          <p:cNvSpPr/>
          <p:nvPr/>
        </p:nvSpPr>
        <p:spPr>
          <a:xfrm>
            <a:off x="3367541" y="2138332"/>
            <a:ext cx="4228795" cy="287484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Geschweifte Klammer rechts 30"/>
          <p:cNvSpPr/>
          <p:nvPr/>
        </p:nvSpPr>
        <p:spPr>
          <a:xfrm rot="16200000">
            <a:off x="4106436" y="-1371684"/>
            <a:ext cx="499081" cy="648072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/>
          <p:cNvSpPr txBox="1"/>
          <p:nvPr/>
        </p:nvSpPr>
        <p:spPr>
          <a:xfrm>
            <a:off x="3959685" y="121354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PESTEL</a:t>
            </a:r>
            <a:endParaRPr lang="ru-RU" dirty="0"/>
          </a:p>
        </p:txBody>
      </p:sp>
      <p:sp>
        <p:nvSpPr>
          <p:cNvPr id="33" name="Textfeld 32"/>
          <p:cNvSpPr txBox="1"/>
          <p:nvPr/>
        </p:nvSpPr>
        <p:spPr>
          <a:xfrm>
            <a:off x="5100996" y="5445224"/>
            <a:ext cx="787395" cy="335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PEST</a:t>
            </a:r>
            <a:endParaRPr lang="ru-RU" dirty="0"/>
          </a:p>
        </p:txBody>
      </p:sp>
      <p:sp>
        <p:nvSpPr>
          <p:cNvPr id="34" name="Geschweifte Klammer rechts 33"/>
          <p:cNvSpPr/>
          <p:nvPr/>
        </p:nvSpPr>
        <p:spPr>
          <a:xfrm rot="5400000">
            <a:off x="5221365" y="3077094"/>
            <a:ext cx="555601" cy="419434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17707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Адаптивный цикл</a:t>
            </a:r>
            <a:endParaRPr lang="ru-R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92C7-0CF9-4C72-9E36-F9FA2CB109CD}" type="slidenum">
              <a:rPr lang="pl-PL" altLang="pl-PL" smtClean="0"/>
              <a:pPr/>
              <a:t>31</a:t>
            </a:fld>
            <a:endParaRPr lang="ru-RU" altLang="pl-P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5475322" cy="4862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hteck 21"/>
          <p:cNvSpPr/>
          <p:nvPr/>
        </p:nvSpPr>
        <p:spPr>
          <a:xfrm>
            <a:off x="7092280" y="5687670"/>
            <a:ext cx="18517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/>
              <a:t>Источник: Gunderson (2002)</a:t>
            </a:r>
            <a:endParaRPr lang="ru-RU" sz="1100" dirty="0"/>
          </a:p>
        </p:txBody>
      </p:sp>
    </p:spTree>
    <p:extLst>
      <p:ext uri="{BB962C8B-B14F-4D97-AF65-F5344CB8AC3E}">
        <p14:creationId xmlns="" xmlns:p14="http://schemas.microsoft.com/office/powerpoint/2010/main" val="7107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92C7-0CF9-4C72-9E36-F9FA2CB109CD}" type="slidenum">
              <a:rPr lang="pl-PL" altLang="pl-PL" smtClean="0"/>
              <a:pPr/>
              <a:t>32</a:t>
            </a:fld>
            <a:endParaRPr lang="ru-RU" altLang="pl-PL"/>
          </a:p>
        </p:txBody>
      </p:sp>
      <p:pic>
        <p:nvPicPr>
          <p:cNvPr id="5" name="Grafik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8"/>
            <a:ext cx="5832648" cy="499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7091479" y="5687670"/>
            <a:ext cx="156485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/>
              <a:t>Источник: </a:t>
            </a:r>
            <a:endParaRPr lang="ru-RU" sz="1100" dirty="0" smtClean="0"/>
          </a:p>
          <a:p>
            <a:r>
              <a:rPr lang="ru-RU" sz="1100" dirty="0" err="1" smtClean="0"/>
              <a:t>Koslowski</a:t>
            </a:r>
            <a:r>
              <a:rPr lang="ru-RU" sz="1100" dirty="0" smtClean="0"/>
              <a:t> </a:t>
            </a:r>
            <a:r>
              <a:rPr lang="ru-RU" sz="1100" dirty="0"/>
              <a:t>et al (2011)</a:t>
            </a:r>
          </a:p>
        </p:txBody>
      </p:sp>
    </p:spTree>
    <p:extLst>
      <p:ext uri="{BB962C8B-B14F-4D97-AF65-F5344CB8AC3E}">
        <p14:creationId xmlns="" xmlns:p14="http://schemas.microsoft.com/office/powerpoint/2010/main" val="80218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SWOT-анализ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736600" y="1844824"/>
            <a:ext cx="1930400" cy="1765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2667000" y="1844824"/>
            <a:ext cx="1930400" cy="1765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736600" y="3614887"/>
            <a:ext cx="1930400" cy="1765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2665413" y="3614887"/>
            <a:ext cx="1930400" cy="1765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736600" y="1844824"/>
            <a:ext cx="1930400" cy="3937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/>
              <a:t>Сильная сторона</a:t>
            </a:r>
          </a:p>
        </p:txBody>
      </p:sp>
      <p:sp>
        <p:nvSpPr>
          <p:cNvPr id="21513" name="Rectangle 10"/>
          <p:cNvSpPr>
            <a:spLocks noChangeArrowheads="1"/>
          </p:cNvSpPr>
          <p:nvPr/>
        </p:nvSpPr>
        <p:spPr bwMode="auto">
          <a:xfrm>
            <a:off x="2667000" y="1844824"/>
            <a:ext cx="1930400" cy="3937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 dirty="0" smtClean="0"/>
              <a:t>Слабые стороны</a:t>
            </a:r>
            <a:endParaRPr lang="ru-RU" sz="1200" b="1" dirty="0"/>
          </a:p>
        </p:txBody>
      </p:sp>
      <p:sp>
        <p:nvSpPr>
          <p:cNvPr id="21514" name="Rectangle 11"/>
          <p:cNvSpPr>
            <a:spLocks noChangeArrowheads="1"/>
          </p:cNvSpPr>
          <p:nvPr/>
        </p:nvSpPr>
        <p:spPr bwMode="auto">
          <a:xfrm>
            <a:off x="739775" y="3608535"/>
            <a:ext cx="1930400" cy="3937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 dirty="0" smtClean="0"/>
              <a:t>Возможности</a:t>
            </a:r>
            <a:endParaRPr lang="ru-RU" sz="1200" b="1" dirty="0"/>
          </a:p>
        </p:txBody>
      </p:sp>
      <p:sp>
        <p:nvSpPr>
          <p:cNvPr id="21515" name="Rectangle 12"/>
          <p:cNvSpPr>
            <a:spLocks noChangeArrowheads="1"/>
          </p:cNvSpPr>
          <p:nvPr/>
        </p:nvSpPr>
        <p:spPr bwMode="auto">
          <a:xfrm>
            <a:off x="2668588" y="3611710"/>
            <a:ext cx="1930400" cy="3937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 dirty="0" smtClean="0"/>
              <a:t>Угрозы</a:t>
            </a:r>
            <a:endParaRPr lang="ru-RU" sz="1200" b="1" dirty="0"/>
          </a:p>
        </p:txBody>
      </p:sp>
      <p:sp>
        <p:nvSpPr>
          <p:cNvPr id="21516" name="Text Box 16"/>
          <p:cNvSpPr txBox="1">
            <a:spLocks noChangeArrowheads="1"/>
          </p:cNvSpPr>
          <p:nvPr/>
        </p:nvSpPr>
        <p:spPr bwMode="auto">
          <a:xfrm>
            <a:off x="1500166" y="2786058"/>
            <a:ext cx="24497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dirty="0" smtClean="0"/>
              <a:t>Внутренняя перспектива</a:t>
            </a:r>
            <a:endParaRPr lang="ru-RU" sz="2000" dirty="0"/>
          </a:p>
        </p:txBody>
      </p:sp>
      <p:sp>
        <p:nvSpPr>
          <p:cNvPr id="21519" name="Text Box 19"/>
          <p:cNvSpPr txBox="1">
            <a:spLocks noChangeArrowheads="1"/>
          </p:cNvSpPr>
          <p:nvPr/>
        </p:nvSpPr>
        <p:spPr bwMode="auto">
          <a:xfrm>
            <a:off x="1500166" y="4500570"/>
            <a:ext cx="25362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 smtClean="0"/>
              <a:t>Внешняя перспектива</a:t>
            </a:r>
            <a:endParaRPr lang="ru-RU" sz="2000" dirty="0"/>
          </a:p>
        </p:txBody>
      </p:sp>
      <p:sp>
        <p:nvSpPr>
          <p:cNvPr id="272404" name="Text Box 20"/>
          <p:cNvSpPr txBox="1">
            <a:spLocks noChangeArrowheads="1"/>
          </p:cNvSpPr>
          <p:nvPr/>
        </p:nvSpPr>
        <p:spPr bwMode="auto">
          <a:xfrm>
            <a:off x="4788024" y="1628800"/>
            <a:ext cx="4104456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/>
              <a:t>Преимущества</a:t>
            </a:r>
          </a:p>
          <a:p>
            <a:r>
              <a:t/>
            </a:r>
            <a:br/>
            <a:r>
              <a:rPr lang="ru-RU" sz="1600" dirty="0" smtClean="0"/>
              <a:t>Простой анализ для сравнения с внешней средой</a:t>
            </a:r>
          </a:p>
          <a:p>
            <a:r>
              <a:rPr lang="ru-RU" sz="1600" dirty="0" smtClean="0"/>
              <a:t>Внешние условия окружающей среды</a:t>
            </a:r>
            <a:r>
              <a:t/>
            </a:r>
            <a:br/>
            <a:r>
              <a:rPr lang="ru-RU" sz="1600" dirty="0" smtClean="0"/>
              <a:t>Компания и бизнес-стратегии</a:t>
            </a:r>
          </a:p>
          <a:p>
            <a:endParaRPr lang="ru-RU" sz="1600" b="1" dirty="0" smtClean="0"/>
          </a:p>
          <a:p>
            <a:endParaRPr lang="ru-RU" sz="1600" dirty="0" smtClean="0"/>
          </a:p>
          <a:p>
            <a:r>
              <a:rPr lang="ru-RU" sz="1600" b="1" dirty="0" smtClean="0"/>
              <a:t>Недостатки</a:t>
            </a:r>
          </a:p>
          <a:p>
            <a:endParaRPr lang="ru-RU" sz="1600" b="1" dirty="0" smtClean="0"/>
          </a:p>
          <a:p>
            <a:r>
              <a:rPr lang="ru-RU" sz="1600" dirty="0" smtClean="0"/>
              <a:t>Сбор информации</a:t>
            </a:r>
            <a:r>
              <a:t/>
            </a:r>
            <a:br/>
            <a:r>
              <a:rPr lang="ru-RU" sz="1600" dirty="0" smtClean="0"/>
              <a:t>Критерии оценки и шкала измерения</a:t>
            </a:r>
            <a:r>
              <a:t/>
            </a:r>
            <a:br/>
            <a:r>
              <a:rPr lang="ru-RU" sz="1600" dirty="0" smtClean="0"/>
              <a:t>Актуальность</a:t>
            </a:r>
            <a:r>
              <a:t/>
            </a:r>
            <a:br/>
            <a:r>
              <a:rPr lang="ru-RU" sz="1600" dirty="0" smtClean="0"/>
              <a:t>Взаимозависимость (например, уменьшение количества слабых сторон приводит к деградации преимуществ)</a:t>
            </a:r>
            <a:endParaRPr lang="ru-RU" sz="1600" dirty="0"/>
          </a:p>
        </p:txBody>
      </p:sp>
      <p:sp>
        <p:nvSpPr>
          <p:cNvPr id="14" name="Foliennummernplatzhalter 3"/>
          <p:cNvSpPr txBox="1">
            <a:spLocks/>
          </p:cNvSpPr>
          <p:nvPr/>
        </p:nvSpPr>
        <p:spPr>
          <a:xfrm>
            <a:off x="6553200" y="361950"/>
            <a:ext cx="2135188" cy="4746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pl-PL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04A092C7-0CF9-4C72-9E36-F9FA2CB109CD}" type="slidenum">
              <a:rPr lang="pl-PL" altLang="pl-PL" smtClean="0"/>
              <a:pPr/>
              <a:t>33</a:t>
            </a:fld>
            <a:endParaRPr lang="ru-RU" altLang="pl-PL"/>
          </a:p>
        </p:txBody>
      </p:sp>
    </p:spTree>
    <p:extLst>
      <p:ext uri="{BB962C8B-B14F-4D97-AF65-F5344CB8AC3E}">
        <p14:creationId xmlns="" xmlns:p14="http://schemas.microsoft.com/office/powerpoint/2010/main" val="8037059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Отношение между вложенными усилиями и достижением целей</a:t>
            </a:r>
          </a:p>
        </p:txBody>
      </p:sp>
      <p:sp>
        <p:nvSpPr>
          <p:cNvPr id="213022" name="Rectangle 30"/>
          <p:cNvSpPr>
            <a:spLocks noChangeArrowheads="1"/>
          </p:cNvSpPr>
          <p:nvPr/>
        </p:nvSpPr>
        <p:spPr bwMode="auto">
          <a:xfrm>
            <a:off x="5143500" y="2667001"/>
            <a:ext cx="3172916" cy="113665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631827" y="1328742"/>
            <a:ext cx="19848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/>
              <a:t>Степень достижения целей</a:t>
            </a:r>
            <a:endParaRPr lang="ru-RU" sz="1200" b="1" dirty="0"/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4840294" y="5626103"/>
            <a:ext cx="8354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 err="1"/>
              <a:t>Aufwand</a:t>
            </a:r>
            <a:endParaRPr lang="ru-RU" sz="1200" b="1" dirty="0"/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827095" y="1892305"/>
            <a:ext cx="5757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/>
              <a:t>100%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1860551" y="5681668"/>
            <a:ext cx="4908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>
                <a:solidFill>
                  <a:srgbClr val="3333CC"/>
                </a:solidFill>
              </a:rPr>
              <a:t>20%</a:t>
            </a:r>
          </a:p>
        </p:txBody>
      </p:sp>
      <p:sp>
        <p:nvSpPr>
          <p:cNvPr id="22537" name="Line 10"/>
          <p:cNvSpPr>
            <a:spLocks noChangeShapeType="1"/>
          </p:cNvSpPr>
          <p:nvPr/>
        </p:nvSpPr>
        <p:spPr bwMode="auto">
          <a:xfrm flipV="1">
            <a:off x="1384300" y="1574802"/>
            <a:ext cx="0" cy="401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22538" name="Line 11"/>
          <p:cNvSpPr>
            <a:spLocks noChangeShapeType="1"/>
          </p:cNvSpPr>
          <p:nvPr/>
        </p:nvSpPr>
        <p:spPr bwMode="auto">
          <a:xfrm>
            <a:off x="1384300" y="5588000"/>
            <a:ext cx="401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22539" name="Freeform 12"/>
          <p:cNvSpPr>
            <a:spLocks/>
          </p:cNvSpPr>
          <p:nvPr/>
        </p:nvSpPr>
        <p:spPr bwMode="auto">
          <a:xfrm>
            <a:off x="1384303" y="2019304"/>
            <a:ext cx="3238500" cy="3568700"/>
          </a:xfrm>
          <a:custGeom>
            <a:avLst/>
            <a:gdLst>
              <a:gd name="T0" fmla="*/ 0 w 2040"/>
              <a:gd name="T1" fmla="*/ 2248 h 2248"/>
              <a:gd name="T2" fmla="*/ 56 w 2040"/>
              <a:gd name="T3" fmla="*/ 1584 h 2248"/>
              <a:gd name="T4" fmla="*/ 128 w 2040"/>
              <a:gd name="T5" fmla="*/ 1144 h 2248"/>
              <a:gd name="T6" fmla="*/ 216 w 2040"/>
              <a:gd name="T7" fmla="*/ 792 h 2248"/>
              <a:gd name="T8" fmla="*/ 336 w 2040"/>
              <a:gd name="T9" fmla="*/ 544 h 2248"/>
              <a:gd name="T10" fmla="*/ 488 w 2040"/>
              <a:gd name="T11" fmla="*/ 360 h 2248"/>
              <a:gd name="T12" fmla="*/ 696 w 2040"/>
              <a:gd name="T13" fmla="*/ 208 h 2248"/>
              <a:gd name="T14" fmla="*/ 968 w 2040"/>
              <a:gd name="T15" fmla="*/ 112 h 2248"/>
              <a:gd name="T16" fmla="*/ 1232 w 2040"/>
              <a:gd name="T17" fmla="*/ 64 h 2248"/>
              <a:gd name="T18" fmla="*/ 1520 w 2040"/>
              <a:gd name="T19" fmla="*/ 32 h 2248"/>
              <a:gd name="T20" fmla="*/ 2040 w 2040"/>
              <a:gd name="T21" fmla="*/ 0 h 224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40"/>
              <a:gd name="T34" fmla="*/ 0 h 2248"/>
              <a:gd name="T35" fmla="*/ 2040 w 2040"/>
              <a:gd name="T36" fmla="*/ 2248 h 224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40" h="2248">
                <a:moveTo>
                  <a:pt x="0" y="2248"/>
                </a:moveTo>
                <a:cubicBezTo>
                  <a:pt x="17" y="2008"/>
                  <a:pt x="35" y="1768"/>
                  <a:pt x="56" y="1584"/>
                </a:cubicBezTo>
                <a:cubicBezTo>
                  <a:pt x="77" y="1400"/>
                  <a:pt x="101" y="1276"/>
                  <a:pt x="128" y="1144"/>
                </a:cubicBezTo>
                <a:cubicBezTo>
                  <a:pt x="155" y="1012"/>
                  <a:pt x="181" y="892"/>
                  <a:pt x="216" y="792"/>
                </a:cubicBezTo>
                <a:cubicBezTo>
                  <a:pt x="251" y="692"/>
                  <a:pt x="291" y="616"/>
                  <a:pt x="336" y="544"/>
                </a:cubicBezTo>
                <a:cubicBezTo>
                  <a:pt x="381" y="472"/>
                  <a:pt x="428" y="416"/>
                  <a:pt x="488" y="360"/>
                </a:cubicBezTo>
                <a:cubicBezTo>
                  <a:pt x="548" y="304"/>
                  <a:pt x="616" y="249"/>
                  <a:pt x="696" y="208"/>
                </a:cubicBezTo>
                <a:cubicBezTo>
                  <a:pt x="776" y="167"/>
                  <a:pt x="879" y="136"/>
                  <a:pt x="968" y="112"/>
                </a:cubicBezTo>
                <a:cubicBezTo>
                  <a:pt x="1057" y="88"/>
                  <a:pt x="1140" y="77"/>
                  <a:pt x="1232" y="64"/>
                </a:cubicBezTo>
                <a:cubicBezTo>
                  <a:pt x="1324" y="51"/>
                  <a:pt x="1385" y="43"/>
                  <a:pt x="1520" y="32"/>
                </a:cubicBezTo>
                <a:cubicBezTo>
                  <a:pt x="1655" y="21"/>
                  <a:pt x="1932" y="7"/>
                  <a:pt x="2040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540" name="Line 13"/>
          <p:cNvSpPr>
            <a:spLocks noChangeShapeType="1"/>
          </p:cNvSpPr>
          <p:nvPr/>
        </p:nvSpPr>
        <p:spPr bwMode="auto">
          <a:xfrm flipV="1">
            <a:off x="1358900" y="1981203"/>
            <a:ext cx="4038600" cy="127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541" name="Text Box 15"/>
          <p:cNvSpPr txBox="1">
            <a:spLocks noChangeArrowheads="1"/>
          </p:cNvSpPr>
          <p:nvPr/>
        </p:nvSpPr>
        <p:spPr bwMode="auto">
          <a:xfrm>
            <a:off x="844551" y="2557466"/>
            <a:ext cx="4908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>
                <a:solidFill>
                  <a:srgbClr val="3333CC"/>
                </a:solidFill>
              </a:rPr>
              <a:t>80%</a:t>
            </a:r>
          </a:p>
        </p:txBody>
      </p:sp>
      <p:sp>
        <p:nvSpPr>
          <p:cNvPr id="22542" name="Line 17"/>
          <p:cNvSpPr>
            <a:spLocks noChangeShapeType="1"/>
          </p:cNvSpPr>
          <p:nvPr/>
        </p:nvSpPr>
        <p:spPr bwMode="auto">
          <a:xfrm>
            <a:off x="1384304" y="2679700"/>
            <a:ext cx="136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543" name="Line 18"/>
          <p:cNvSpPr>
            <a:spLocks noChangeShapeType="1"/>
          </p:cNvSpPr>
          <p:nvPr/>
        </p:nvSpPr>
        <p:spPr bwMode="auto">
          <a:xfrm>
            <a:off x="1409703" y="2679700"/>
            <a:ext cx="647700" cy="0"/>
          </a:xfrm>
          <a:prstGeom prst="line">
            <a:avLst/>
          </a:prstGeom>
          <a:noFill/>
          <a:ln w="9525">
            <a:solidFill>
              <a:srgbClr val="3333CC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544" name="Line 19"/>
          <p:cNvSpPr>
            <a:spLocks noChangeShapeType="1"/>
          </p:cNvSpPr>
          <p:nvPr/>
        </p:nvSpPr>
        <p:spPr bwMode="auto">
          <a:xfrm>
            <a:off x="2057400" y="2667001"/>
            <a:ext cx="0" cy="2921000"/>
          </a:xfrm>
          <a:prstGeom prst="line">
            <a:avLst/>
          </a:prstGeom>
          <a:noFill/>
          <a:ln w="9525">
            <a:solidFill>
              <a:srgbClr val="3333CC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545" name="Line 22"/>
          <p:cNvSpPr>
            <a:spLocks noChangeShapeType="1"/>
          </p:cNvSpPr>
          <p:nvPr/>
        </p:nvSpPr>
        <p:spPr bwMode="auto">
          <a:xfrm>
            <a:off x="2197101" y="2578100"/>
            <a:ext cx="482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546" name="Line 24"/>
          <p:cNvSpPr>
            <a:spLocks noChangeShapeType="1"/>
          </p:cNvSpPr>
          <p:nvPr/>
        </p:nvSpPr>
        <p:spPr bwMode="auto">
          <a:xfrm>
            <a:off x="2679700" y="2260602"/>
            <a:ext cx="0" cy="3175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547" name="Text Box 25"/>
          <p:cNvSpPr txBox="1">
            <a:spLocks noChangeArrowheads="1"/>
          </p:cNvSpPr>
          <p:nvPr/>
        </p:nvSpPr>
        <p:spPr bwMode="auto">
          <a:xfrm>
            <a:off x="2219329" y="2586043"/>
            <a:ext cx="9371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/>
              <a:t>∆ Усилие</a:t>
            </a:r>
            <a:endParaRPr lang="ru-RU" dirty="0"/>
          </a:p>
        </p:txBody>
      </p:sp>
      <p:sp>
        <p:nvSpPr>
          <p:cNvPr id="22548" name="Text Box 26"/>
          <p:cNvSpPr txBox="1">
            <a:spLocks noChangeArrowheads="1"/>
          </p:cNvSpPr>
          <p:nvPr/>
        </p:nvSpPr>
        <p:spPr bwMode="auto">
          <a:xfrm>
            <a:off x="2744788" y="2298705"/>
            <a:ext cx="11079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/>
              <a:t>∆ Преимущество</a:t>
            </a:r>
            <a:endParaRPr lang="ru-RU" dirty="0"/>
          </a:p>
        </p:txBody>
      </p:sp>
      <p:sp>
        <p:nvSpPr>
          <p:cNvPr id="22549" name="Text Box 29"/>
          <p:cNvSpPr txBox="1">
            <a:spLocks noChangeArrowheads="1"/>
          </p:cNvSpPr>
          <p:nvPr/>
        </p:nvSpPr>
        <p:spPr bwMode="auto">
          <a:xfrm>
            <a:off x="5151438" y="2716218"/>
            <a:ext cx="2138727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00" dirty="0"/>
              <a:t>Как называется принцип? </a:t>
            </a:r>
            <a:r>
              <a:rPr sz="1100" dirty="0"/>
              <a:t/>
            </a:r>
            <a:br>
              <a:rPr sz="1100" dirty="0"/>
            </a:br>
            <a:r>
              <a:rPr sz="1100" dirty="0"/>
              <a:t/>
            </a:r>
            <a:br>
              <a:rPr sz="1100" dirty="0"/>
            </a:br>
            <a:r>
              <a:rPr lang="ru-RU" sz="1100" dirty="0" smtClean="0"/>
              <a:t>Какой классический анализ в </a:t>
            </a:r>
          </a:p>
          <a:p>
            <a:r>
              <a:rPr lang="ru-RU" sz="1100" dirty="0" smtClean="0"/>
              <a:t>логистическом  </a:t>
            </a:r>
          </a:p>
          <a:p>
            <a:r>
              <a:rPr lang="ru-RU" sz="1100" dirty="0" smtClean="0"/>
              <a:t>планировании работает на </a:t>
            </a:r>
          </a:p>
          <a:p>
            <a:r>
              <a:rPr lang="ru-RU" sz="1100" dirty="0" smtClean="0"/>
              <a:t>основании принципа?</a:t>
            </a:r>
            <a:endParaRPr lang="ru-RU" sz="1100" dirty="0"/>
          </a:p>
        </p:txBody>
      </p:sp>
      <p:sp>
        <p:nvSpPr>
          <p:cNvPr id="21" name="Foliennummernplatzhalter 3"/>
          <p:cNvSpPr txBox="1">
            <a:spLocks/>
          </p:cNvSpPr>
          <p:nvPr/>
        </p:nvSpPr>
        <p:spPr>
          <a:xfrm>
            <a:off x="6553200" y="361950"/>
            <a:ext cx="2135188" cy="4746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pl-PL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04A092C7-0CF9-4C72-9E36-F9FA2CB109CD}" type="slidenum">
              <a:rPr lang="pl-PL" altLang="pl-PL" smtClean="0"/>
              <a:pPr/>
              <a:t>34</a:t>
            </a:fld>
            <a:endParaRPr lang="ru-RU" altLang="pl-PL"/>
          </a:p>
        </p:txBody>
      </p:sp>
    </p:spTree>
    <p:extLst>
      <p:ext uri="{BB962C8B-B14F-4D97-AF65-F5344CB8AC3E}">
        <p14:creationId xmlns="" xmlns:p14="http://schemas.microsoft.com/office/powerpoint/2010/main" val="10589375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Переход к рыночным стратегиям и культивации рынка </a:t>
            </a:r>
            <a:endParaRPr lang="ru-R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92C7-0CF9-4C72-9E36-F9FA2CB109CD}" type="slidenum">
              <a:rPr lang="pl-PL" altLang="pl-PL" smtClean="0"/>
              <a:pPr/>
              <a:t>35</a:t>
            </a:fld>
            <a:endParaRPr lang="ru-RU" altLang="pl-PL"/>
          </a:p>
        </p:txBody>
      </p:sp>
    </p:spTree>
    <p:extLst>
      <p:ext uri="{BB962C8B-B14F-4D97-AF65-F5344CB8AC3E}">
        <p14:creationId xmlns="" xmlns:p14="http://schemas.microsoft.com/office/powerpoint/2010/main" val="148104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Позиционирование</a:t>
            </a:r>
          </a:p>
        </p:txBody>
      </p:sp>
      <p:graphicFrame>
        <p:nvGraphicFramePr>
          <p:cNvPr id="274483" name="Group 5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812018626"/>
              </p:ext>
            </p:extLst>
          </p:nvPr>
        </p:nvGraphicFramePr>
        <p:xfrm>
          <a:off x="179388" y="1125538"/>
          <a:ext cx="8785226" cy="4885944"/>
        </p:xfrm>
        <a:graphic>
          <a:graphicData uri="http://schemas.openxmlformats.org/drawingml/2006/table">
            <a:tbl>
              <a:tblPr/>
              <a:tblGrid>
                <a:gridCol w="2304380"/>
                <a:gridCol w="6480846"/>
              </a:tblGrid>
              <a:tr h="20025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Первопроходец</a:t>
                      </a:r>
                    </a:p>
                  </a:txBody>
                  <a:tcPr marL="97614" marR="976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Квазимонопольная позиция</a:t>
                      </a: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Объем политики ценообразования</a:t>
                      </a: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Продвижение по кривой освоения </a:t>
                      </a:r>
                      <a:r>
                        <a:rPr kumimoji="0" lang="en-US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</a:t>
                      </a:r>
                      <a:r>
                        <a:rPr kumimoji="0" lang="ru-RU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долгосрочные стоимостные преимущества</a:t>
                      </a: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Формирование рыночного ноу-хау</a:t>
                      </a: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Клиентские контакты</a:t>
                      </a:r>
                    </a:p>
                  </a:txBody>
                  <a:tcPr marL="97614" marR="976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91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(быстрый) Последователь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dirty="0" smtClean="0"/>
                        <a:t>	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dirty="0" smtClean="0"/>
                        <a:t>	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7614" marR="976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Я тоже</a:t>
                      </a: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6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Лучшие процессы</a:t>
                      </a: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6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Меньше затрат в долгосрочной перспективе</a:t>
                      </a: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6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Разрыв существующих клиентских отношений</a:t>
                      </a: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6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Имиджевые проблемы из-за низкой ценовой стратегии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Нишевая стратегия</a:t>
                      </a: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6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Новое конкурентное преимущество за счет дифференцирования</a:t>
                      </a: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6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Прозрачный фокус</a:t>
                      </a:r>
                    </a:p>
                  </a:txBody>
                  <a:tcPr marL="97614" marR="976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Foliennummernplatzhalter 3"/>
          <p:cNvSpPr txBox="1">
            <a:spLocks/>
          </p:cNvSpPr>
          <p:nvPr/>
        </p:nvSpPr>
        <p:spPr>
          <a:xfrm>
            <a:off x="6553200" y="361950"/>
            <a:ext cx="2135188" cy="4746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pl-PL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04A092C7-0CF9-4C72-9E36-F9FA2CB109CD}" type="slidenum">
              <a:rPr lang="pl-PL" altLang="pl-PL" smtClean="0"/>
              <a:pPr/>
              <a:t>36</a:t>
            </a:fld>
            <a:endParaRPr lang="ru-RU" altLang="pl-PL"/>
          </a:p>
        </p:txBody>
      </p:sp>
    </p:spTree>
    <p:extLst>
      <p:ext uri="{BB962C8B-B14F-4D97-AF65-F5344CB8AC3E}">
        <p14:creationId xmlns="" xmlns:p14="http://schemas.microsoft.com/office/powerpoint/2010/main" val="36057277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Продукт-Рынок-Отношение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584203" y="1778001"/>
            <a:ext cx="393700" cy="393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977903" y="1778001"/>
            <a:ext cx="393700" cy="393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246" name="Rectangle 7"/>
          <p:cNvSpPr>
            <a:spLocks noChangeArrowheads="1"/>
          </p:cNvSpPr>
          <p:nvPr/>
        </p:nvSpPr>
        <p:spPr bwMode="auto">
          <a:xfrm>
            <a:off x="1371603" y="1778001"/>
            <a:ext cx="393700" cy="393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247" name="Rectangle 8"/>
          <p:cNvSpPr>
            <a:spLocks noChangeArrowheads="1"/>
          </p:cNvSpPr>
          <p:nvPr/>
        </p:nvSpPr>
        <p:spPr bwMode="auto">
          <a:xfrm>
            <a:off x="1371603" y="2171700"/>
            <a:ext cx="393700" cy="393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1600"/>
          </a:p>
        </p:txBody>
      </p:sp>
      <p:sp>
        <p:nvSpPr>
          <p:cNvPr id="10248" name="Rectangle 9"/>
          <p:cNvSpPr>
            <a:spLocks noChangeArrowheads="1"/>
          </p:cNvSpPr>
          <p:nvPr/>
        </p:nvSpPr>
        <p:spPr bwMode="auto">
          <a:xfrm>
            <a:off x="584203" y="2171700"/>
            <a:ext cx="393700" cy="393700"/>
          </a:xfrm>
          <a:prstGeom prst="rect">
            <a:avLst/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1600"/>
          </a:p>
        </p:txBody>
      </p:sp>
      <p:sp>
        <p:nvSpPr>
          <p:cNvPr id="10249" name="Rectangle 10"/>
          <p:cNvSpPr>
            <a:spLocks noChangeArrowheads="1"/>
          </p:cNvSpPr>
          <p:nvPr/>
        </p:nvSpPr>
        <p:spPr bwMode="auto">
          <a:xfrm>
            <a:off x="977903" y="2171700"/>
            <a:ext cx="393700" cy="393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1600"/>
          </a:p>
        </p:txBody>
      </p:sp>
      <p:sp>
        <p:nvSpPr>
          <p:cNvPr id="10250" name="Rectangle 11"/>
          <p:cNvSpPr>
            <a:spLocks noChangeArrowheads="1"/>
          </p:cNvSpPr>
          <p:nvPr/>
        </p:nvSpPr>
        <p:spPr bwMode="auto">
          <a:xfrm>
            <a:off x="584203" y="2565402"/>
            <a:ext cx="393700" cy="393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1600"/>
          </a:p>
        </p:txBody>
      </p:sp>
      <p:sp>
        <p:nvSpPr>
          <p:cNvPr id="10251" name="Rectangle 12"/>
          <p:cNvSpPr>
            <a:spLocks noChangeArrowheads="1"/>
          </p:cNvSpPr>
          <p:nvPr/>
        </p:nvSpPr>
        <p:spPr bwMode="auto">
          <a:xfrm>
            <a:off x="977903" y="2565402"/>
            <a:ext cx="393700" cy="393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1600"/>
          </a:p>
        </p:txBody>
      </p:sp>
      <p:sp>
        <p:nvSpPr>
          <p:cNvPr id="10252" name="Rectangle 13"/>
          <p:cNvSpPr>
            <a:spLocks noChangeArrowheads="1"/>
          </p:cNvSpPr>
          <p:nvPr/>
        </p:nvSpPr>
        <p:spPr bwMode="auto">
          <a:xfrm>
            <a:off x="1371603" y="2565402"/>
            <a:ext cx="393700" cy="393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1600"/>
          </a:p>
        </p:txBody>
      </p:sp>
      <p:sp>
        <p:nvSpPr>
          <p:cNvPr id="10253" name="Text Box 15"/>
          <p:cNvSpPr txBox="1">
            <a:spLocks noChangeArrowheads="1"/>
          </p:cNvSpPr>
          <p:nvPr/>
        </p:nvSpPr>
        <p:spPr bwMode="auto">
          <a:xfrm>
            <a:off x="977901" y="1503357"/>
            <a:ext cx="470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M2</a:t>
            </a:r>
          </a:p>
        </p:txBody>
      </p:sp>
      <p:sp>
        <p:nvSpPr>
          <p:cNvPr id="10254" name="Text Box 16"/>
          <p:cNvSpPr txBox="1">
            <a:spLocks noChangeArrowheads="1"/>
          </p:cNvSpPr>
          <p:nvPr/>
        </p:nvSpPr>
        <p:spPr bwMode="auto">
          <a:xfrm>
            <a:off x="584200" y="1503357"/>
            <a:ext cx="470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M1</a:t>
            </a:r>
          </a:p>
        </p:txBody>
      </p:sp>
      <p:sp>
        <p:nvSpPr>
          <p:cNvPr id="10255" name="Text Box 17"/>
          <p:cNvSpPr txBox="1">
            <a:spLocks noChangeArrowheads="1"/>
          </p:cNvSpPr>
          <p:nvPr/>
        </p:nvSpPr>
        <p:spPr bwMode="auto">
          <a:xfrm>
            <a:off x="1371600" y="1503357"/>
            <a:ext cx="470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M3</a:t>
            </a:r>
          </a:p>
        </p:txBody>
      </p:sp>
      <p:sp>
        <p:nvSpPr>
          <p:cNvPr id="10256" name="Text Box 18"/>
          <p:cNvSpPr txBox="1">
            <a:spLocks noChangeArrowheads="1"/>
          </p:cNvSpPr>
          <p:nvPr/>
        </p:nvSpPr>
        <p:spPr bwMode="auto">
          <a:xfrm>
            <a:off x="223837" y="1884365"/>
            <a:ext cx="4347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P1</a:t>
            </a:r>
          </a:p>
        </p:txBody>
      </p:sp>
      <p:sp>
        <p:nvSpPr>
          <p:cNvPr id="10257" name="Text Box 19"/>
          <p:cNvSpPr txBox="1">
            <a:spLocks noChangeArrowheads="1"/>
          </p:cNvSpPr>
          <p:nvPr/>
        </p:nvSpPr>
        <p:spPr bwMode="auto">
          <a:xfrm>
            <a:off x="223837" y="2273305"/>
            <a:ext cx="4347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P2</a:t>
            </a:r>
          </a:p>
        </p:txBody>
      </p:sp>
      <p:sp>
        <p:nvSpPr>
          <p:cNvPr id="10258" name="Text Box 20"/>
          <p:cNvSpPr txBox="1">
            <a:spLocks noChangeArrowheads="1"/>
          </p:cNvSpPr>
          <p:nvPr/>
        </p:nvSpPr>
        <p:spPr bwMode="auto">
          <a:xfrm>
            <a:off x="223837" y="2662243"/>
            <a:ext cx="4347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P3</a:t>
            </a:r>
          </a:p>
        </p:txBody>
      </p:sp>
      <p:sp>
        <p:nvSpPr>
          <p:cNvPr id="10259" name="Rectangle 21"/>
          <p:cNvSpPr>
            <a:spLocks noChangeArrowheads="1"/>
          </p:cNvSpPr>
          <p:nvPr/>
        </p:nvSpPr>
        <p:spPr bwMode="auto">
          <a:xfrm>
            <a:off x="2163763" y="1782765"/>
            <a:ext cx="393700" cy="393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0260" name="Rectangle 22"/>
          <p:cNvSpPr>
            <a:spLocks noChangeArrowheads="1"/>
          </p:cNvSpPr>
          <p:nvPr/>
        </p:nvSpPr>
        <p:spPr bwMode="auto">
          <a:xfrm>
            <a:off x="2557463" y="1782765"/>
            <a:ext cx="393700" cy="393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261" name="Rectangle 23"/>
          <p:cNvSpPr>
            <a:spLocks noChangeArrowheads="1"/>
          </p:cNvSpPr>
          <p:nvPr/>
        </p:nvSpPr>
        <p:spPr bwMode="auto">
          <a:xfrm>
            <a:off x="2951163" y="1782765"/>
            <a:ext cx="393700" cy="393700"/>
          </a:xfrm>
          <a:prstGeom prst="rect">
            <a:avLst/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262" name="Rectangle 24"/>
          <p:cNvSpPr>
            <a:spLocks noChangeArrowheads="1"/>
          </p:cNvSpPr>
          <p:nvPr/>
        </p:nvSpPr>
        <p:spPr bwMode="auto">
          <a:xfrm>
            <a:off x="2951163" y="2176464"/>
            <a:ext cx="393700" cy="393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1600"/>
          </a:p>
        </p:txBody>
      </p:sp>
      <p:sp>
        <p:nvSpPr>
          <p:cNvPr id="10263" name="Rectangle 25"/>
          <p:cNvSpPr>
            <a:spLocks noChangeArrowheads="1"/>
          </p:cNvSpPr>
          <p:nvPr/>
        </p:nvSpPr>
        <p:spPr bwMode="auto">
          <a:xfrm>
            <a:off x="2163763" y="2176464"/>
            <a:ext cx="393700" cy="393700"/>
          </a:xfrm>
          <a:prstGeom prst="rect">
            <a:avLst/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1600"/>
          </a:p>
        </p:txBody>
      </p:sp>
      <p:sp>
        <p:nvSpPr>
          <p:cNvPr id="10264" name="Rectangle 26"/>
          <p:cNvSpPr>
            <a:spLocks noChangeArrowheads="1"/>
          </p:cNvSpPr>
          <p:nvPr/>
        </p:nvSpPr>
        <p:spPr bwMode="auto">
          <a:xfrm>
            <a:off x="2557463" y="2176464"/>
            <a:ext cx="393700" cy="393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1600"/>
          </a:p>
        </p:txBody>
      </p:sp>
      <p:sp>
        <p:nvSpPr>
          <p:cNvPr id="10265" name="Rectangle 27"/>
          <p:cNvSpPr>
            <a:spLocks noChangeArrowheads="1"/>
          </p:cNvSpPr>
          <p:nvPr/>
        </p:nvSpPr>
        <p:spPr bwMode="auto">
          <a:xfrm>
            <a:off x="2163763" y="2570163"/>
            <a:ext cx="393700" cy="393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1600"/>
          </a:p>
        </p:txBody>
      </p:sp>
      <p:sp>
        <p:nvSpPr>
          <p:cNvPr id="10266" name="Rectangle 28"/>
          <p:cNvSpPr>
            <a:spLocks noChangeArrowheads="1"/>
          </p:cNvSpPr>
          <p:nvPr/>
        </p:nvSpPr>
        <p:spPr bwMode="auto">
          <a:xfrm>
            <a:off x="2557463" y="2570163"/>
            <a:ext cx="393700" cy="393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1600"/>
          </a:p>
        </p:txBody>
      </p:sp>
      <p:sp>
        <p:nvSpPr>
          <p:cNvPr id="10267" name="Rectangle 29"/>
          <p:cNvSpPr>
            <a:spLocks noChangeArrowheads="1"/>
          </p:cNvSpPr>
          <p:nvPr/>
        </p:nvSpPr>
        <p:spPr bwMode="auto">
          <a:xfrm>
            <a:off x="2951163" y="2570163"/>
            <a:ext cx="393700" cy="393700"/>
          </a:xfrm>
          <a:prstGeom prst="rect">
            <a:avLst/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1600"/>
          </a:p>
        </p:txBody>
      </p:sp>
      <p:sp>
        <p:nvSpPr>
          <p:cNvPr id="10268" name="Text Box 30"/>
          <p:cNvSpPr txBox="1">
            <a:spLocks noChangeArrowheads="1"/>
          </p:cNvSpPr>
          <p:nvPr/>
        </p:nvSpPr>
        <p:spPr bwMode="auto">
          <a:xfrm>
            <a:off x="2557463" y="1508119"/>
            <a:ext cx="470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M2</a:t>
            </a:r>
          </a:p>
        </p:txBody>
      </p:sp>
      <p:sp>
        <p:nvSpPr>
          <p:cNvPr id="10269" name="Text Box 31"/>
          <p:cNvSpPr txBox="1">
            <a:spLocks noChangeArrowheads="1"/>
          </p:cNvSpPr>
          <p:nvPr/>
        </p:nvSpPr>
        <p:spPr bwMode="auto">
          <a:xfrm>
            <a:off x="2163763" y="1508119"/>
            <a:ext cx="470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M1</a:t>
            </a:r>
          </a:p>
        </p:txBody>
      </p:sp>
      <p:sp>
        <p:nvSpPr>
          <p:cNvPr id="10270" name="Text Box 32"/>
          <p:cNvSpPr txBox="1">
            <a:spLocks noChangeArrowheads="1"/>
          </p:cNvSpPr>
          <p:nvPr/>
        </p:nvSpPr>
        <p:spPr bwMode="auto">
          <a:xfrm>
            <a:off x="2951163" y="1508119"/>
            <a:ext cx="470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M3</a:t>
            </a:r>
          </a:p>
        </p:txBody>
      </p:sp>
      <p:sp>
        <p:nvSpPr>
          <p:cNvPr id="10271" name="Text Box 33"/>
          <p:cNvSpPr txBox="1">
            <a:spLocks noChangeArrowheads="1"/>
          </p:cNvSpPr>
          <p:nvPr/>
        </p:nvSpPr>
        <p:spPr bwMode="auto">
          <a:xfrm>
            <a:off x="1803400" y="1889130"/>
            <a:ext cx="4347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P1</a:t>
            </a:r>
          </a:p>
        </p:txBody>
      </p:sp>
      <p:sp>
        <p:nvSpPr>
          <p:cNvPr id="10272" name="Text Box 34"/>
          <p:cNvSpPr txBox="1">
            <a:spLocks noChangeArrowheads="1"/>
          </p:cNvSpPr>
          <p:nvPr/>
        </p:nvSpPr>
        <p:spPr bwMode="auto">
          <a:xfrm>
            <a:off x="1803400" y="2278065"/>
            <a:ext cx="4347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P2</a:t>
            </a:r>
          </a:p>
        </p:txBody>
      </p:sp>
      <p:sp>
        <p:nvSpPr>
          <p:cNvPr id="10273" name="Text Box 35"/>
          <p:cNvSpPr txBox="1">
            <a:spLocks noChangeArrowheads="1"/>
          </p:cNvSpPr>
          <p:nvPr/>
        </p:nvSpPr>
        <p:spPr bwMode="auto">
          <a:xfrm>
            <a:off x="1803400" y="2667005"/>
            <a:ext cx="4347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P3</a:t>
            </a:r>
          </a:p>
        </p:txBody>
      </p:sp>
      <p:sp>
        <p:nvSpPr>
          <p:cNvPr id="10274" name="Text Box 36"/>
          <p:cNvSpPr txBox="1">
            <a:spLocks noChangeArrowheads="1"/>
          </p:cNvSpPr>
          <p:nvPr/>
        </p:nvSpPr>
        <p:spPr bwMode="auto">
          <a:xfrm>
            <a:off x="7880513" y="6642556"/>
            <a:ext cx="126348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" dirty="0"/>
              <a:t>Quelle: Wittmann, 2007</a:t>
            </a:r>
          </a:p>
        </p:txBody>
      </p:sp>
      <p:sp>
        <p:nvSpPr>
          <p:cNvPr id="10275" name="Rectangle 37"/>
          <p:cNvSpPr>
            <a:spLocks noChangeArrowheads="1"/>
          </p:cNvSpPr>
          <p:nvPr/>
        </p:nvSpPr>
        <p:spPr bwMode="auto">
          <a:xfrm>
            <a:off x="3806827" y="1787526"/>
            <a:ext cx="393700" cy="393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0276" name="Rectangle 38"/>
          <p:cNvSpPr>
            <a:spLocks noChangeArrowheads="1"/>
          </p:cNvSpPr>
          <p:nvPr/>
        </p:nvSpPr>
        <p:spPr bwMode="auto">
          <a:xfrm>
            <a:off x="4200527" y="1787526"/>
            <a:ext cx="393700" cy="393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277" name="Rectangle 39"/>
          <p:cNvSpPr>
            <a:spLocks noChangeArrowheads="1"/>
          </p:cNvSpPr>
          <p:nvPr/>
        </p:nvSpPr>
        <p:spPr bwMode="auto">
          <a:xfrm>
            <a:off x="4594227" y="1787526"/>
            <a:ext cx="393700" cy="393700"/>
          </a:xfrm>
          <a:prstGeom prst="rect">
            <a:avLst/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278" name="Rectangle 40"/>
          <p:cNvSpPr>
            <a:spLocks noChangeArrowheads="1"/>
          </p:cNvSpPr>
          <p:nvPr/>
        </p:nvSpPr>
        <p:spPr bwMode="auto">
          <a:xfrm>
            <a:off x="4594227" y="2181225"/>
            <a:ext cx="393700" cy="393700"/>
          </a:xfrm>
          <a:prstGeom prst="rect">
            <a:avLst/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1600"/>
          </a:p>
        </p:txBody>
      </p:sp>
      <p:sp>
        <p:nvSpPr>
          <p:cNvPr id="10279" name="Rectangle 41"/>
          <p:cNvSpPr>
            <a:spLocks noChangeArrowheads="1"/>
          </p:cNvSpPr>
          <p:nvPr/>
        </p:nvSpPr>
        <p:spPr bwMode="auto">
          <a:xfrm>
            <a:off x="3806827" y="2181225"/>
            <a:ext cx="393700" cy="393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1600"/>
          </a:p>
        </p:txBody>
      </p:sp>
      <p:sp>
        <p:nvSpPr>
          <p:cNvPr id="10280" name="Rectangle 42"/>
          <p:cNvSpPr>
            <a:spLocks noChangeArrowheads="1"/>
          </p:cNvSpPr>
          <p:nvPr/>
        </p:nvSpPr>
        <p:spPr bwMode="auto">
          <a:xfrm>
            <a:off x="4200527" y="2181225"/>
            <a:ext cx="393700" cy="393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1600"/>
          </a:p>
        </p:txBody>
      </p:sp>
      <p:sp>
        <p:nvSpPr>
          <p:cNvPr id="10281" name="Rectangle 43"/>
          <p:cNvSpPr>
            <a:spLocks noChangeArrowheads="1"/>
          </p:cNvSpPr>
          <p:nvPr/>
        </p:nvSpPr>
        <p:spPr bwMode="auto">
          <a:xfrm>
            <a:off x="3806827" y="2574927"/>
            <a:ext cx="393700" cy="393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1600"/>
          </a:p>
        </p:txBody>
      </p:sp>
      <p:sp>
        <p:nvSpPr>
          <p:cNvPr id="10282" name="Rectangle 44"/>
          <p:cNvSpPr>
            <a:spLocks noChangeArrowheads="1"/>
          </p:cNvSpPr>
          <p:nvPr/>
        </p:nvSpPr>
        <p:spPr bwMode="auto">
          <a:xfrm>
            <a:off x="4200527" y="2574927"/>
            <a:ext cx="393700" cy="393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1600"/>
          </a:p>
        </p:txBody>
      </p:sp>
      <p:sp>
        <p:nvSpPr>
          <p:cNvPr id="10283" name="Rectangle 45"/>
          <p:cNvSpPr>
            <a:spLocks noChangeArrowheads="1"/>
          </p:cNvSpPr>
          <p:nvPr/>
        </p:nvSpPr>
        <p:spPr bwMode="auto">
          <a:xfrm>
            <a:off x="4594227" y="2574927"/>
            <a:ext cx="393700" cy="393700"/>
          </a:xfrm>
          <a:prstGeom prst="rect">
            <a:avLst/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1600"/>
          </a:p>
        </p:txBody>
      </p:sp>
      <p:sp>
        <p:nvSpPr>
          <p:cNvPr id="10284" name="Text Box 46"/>
          <p:cNvSpPr txBox="1">
            <a:spLocks noChangeArrowheads="1"/>
          </p:cNvSpPr>
          <p:nvPr/>
        </p:nvSpPr>
        <p:spPr bwMode="auto">
          <a:xfrm>
            <a:off x="4200527" y="1512882"/>
            <a:ext cx="470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M2</a:t>
            </a:r>
          </a:p>
        </p:txBody>
      </p:sp>
      <p:sp>
        <p:nvSpPr>
          <p:cNvPr id="10285" name="Text Box 47"/>
          <p:cNvSpPr txBox="1">
            <a:spLocks noChangeArrowheads="1"/>
          </p:cNvSpPr>
          <p:nvPr/>
        </p:nvSpPr>
        <p:spPr bwMode="auto">
          <a:xfrm>
            <a:off x="3806824" y="1512882"/>
            <a:ext cx="470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M1</a:t>
            </a:r>
          </a:p>
        </p:txBody>
      </p:sp>
      <p:sp>
        <p:nvSpPr>
          <p:cNvPr id="10286" name="Text Box 48"/>
          <p:cNvSpPr txBox="1">
            <a:spLocks noChangeArrowheads="1"/>
          </p:cNvSpPr>
          <p:nvPr/>
        </p:nvSpPr>
        <p:spPr bwMode="auto">
          <a:xfrm>
            <a:off x="4594225" y="1512882"/>
            <a:ext cx="470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M3</a:t>
            </a:r>
          </a:p>
        </p:txBody>
      </p:sp>
      <p:sp>
        <p:nvSpPr>
          <p:cNvPr id="10287" name="Text Box 49"/>
          <p:cNvSpPr txBox="1">
            <a:spLocks noChangeArrowheads="1"/>
          </p:cNvSpPr>
          <p:nvPr/>
        </p:nvSpPr>
        <p:spPr bwMode="auto">
          <a:xfrm>
            <a:off x="3446463" y="1893893"/>
            <a:ext cx="4347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P1</a:t>
            </a:r>
          </a:p>
        </p:txBody>
      </p:sp>
      <p:sp>
        <p:nvSpPr>
          <p:cNvPr id="10288" name="Text Box 50"/>
          <p:cNvSpPr txBox="1">
            <a:spLocks noChangeArrowheads="1"/>
          </p:cNvSpPr>
          <p:nvPr/>
        </p:nvSpPr>
        <p:spPr bwMode="auto">
          <a:xfrm>
            <a:off x="3446463" y="2282830"/>
            <a:ext cx="4347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P2</a:t>
            </a:r>
          </a:p>
        </p:txBody>
      </p:sp>
      <p:sp>
        <p:nvSpPr>
          <p:cNvPr id="10289" name="Text Box 51"/>
          <p:cNvSpPr txBox="1">
            <a:spLocks noChangeArrowheads="1"/>
          </p:cNvSpPr>
          <p:nvPr/>
        </p:nvSpPr>
        <p:spPr bwMode="auto">
          <a:xfrm>
            <a:off x="3446463" y="2671768"/>
            <a:ext cx="4347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P3</a:t>
            </a:r>
          </a:p>
        </p:txBody>
      </p:sp>
      <p:sp>
        <p:nvSpPr>
          <p:cNvPr id="10290" name="Rectangle 52"/>
          <p:cNvSpPr>
            <a:spLocks noChangeArrowheads="1"/>
          </p:cNvSpPr>
          <p:nvPr/>
        </p:nvSpPr>
        <p:spPr bwMode="auto">
          <a:xfrm>
            <a:off x="5526091" y="1793877"/>
            <a:ext cx="393700" cy="393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0291" name="Rectangle 53"/>
          <p:cNvSpPr>
            <a:spLocks noChangeArrowheads="1"/>
          </p:cNvSpPr>
          <p:nvPr/>
        </p:nvSpPr>
        <p:spPr bwMode="auto">
          <a:xfrm>
            <a:off x="5919791" y="1793877"/>
            <a:ext cx="393700" cy="393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292" name="Rectangle 54"/>
          <p:cNvSpPr>
            <a:spLocks noChangeArrowheads="1"/>
          </p:cNvSpPr>
          <p:nvPr/>
        </p:nvSpPr>
        <p:spPr bwMode="auto">
          <a:xfrm>
            <a:off x="6313491" y="1793877"/>
            <a:ext cx="393700" cy="3937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293" name="Rectangle 55"/>
          <p:cNvSpPr>
            <a:spLocks noChangeArrowheads="1"/>
          </p:cNvSpPr>
          <p:nvPr/>
        </p:nvSpPr>
        <p:spPr bwMode="auto">
          <a:xfrm>
            <a:off x="6313491" y="2187576"/>
            <a:ext cx="393700" cy="393700"/>
          </a:xfrm>
          <a:prstGeom prst="rect">
            <a:avLst/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1600"/>
          </a:p>
        </p:txBody>
      </p:sp>
      <p:sp>
        <p:nvSpPr>
          <p:cNvPr id="10294" name="Rectangle 56"/>
          <p:cNvSpPr>
            <a:spLocks noChangeArrowheads="1"/>
          </p:cNvSpPr>
          <p:nvPr/>
        </p:nvSpPr>
        <p:spPr bwMode="auto">
          <a:xfrm>
            <a:off x="5526091" y="2187576"/>
            <a:ext cx="393700" cy="393700"/>
          </a:xfrm>
          <a:prstGeom prst="rect">
            <a:avLst/>
          </a:prstGeom>
          <a:solidFill>
            <a:srgbClr val="3333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1600"/>
          </a:p>
        </p:txBody>
      </p:sp>
      <p:sp>
        <p:nvSpPr>
          <p:cNvPr id="10295" name="Rectangle 57"/>
          <p:cNvSpPr>
            <a:spLocks noChangeArrowheads="1"/>
          </p:cNvSpPr>
          <p:nvPr/>
        </p:nvSpPr>
        <p:spPr bwMode="auto">
          <a:xfrm>
            <a:off x="5919791" y="2187576"/>
            <a:ext cx="393700" cy="393700"/>
          </a:xfrm>
          <a:prstGeom prst="rect">
            <a:avLst/>
          </a:prstGeom>
          <a:solidFill>
            <a:srgbClr val="3333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1600"/>
          </a:p>
        </p:txBody>
      </p:sp>
      <p:sp>
        <p:nvSpPr>
          <p:cNvPr id="10296" name="Rectangle 58"/>
          <p:cNvSpPr>
            <a:spLocks noChangeArrowheads="1"/>
          </p:cNvSpPr>
          <p:nvPr/>
        </p:nvSpPr>
        <p:spPr bwMode="auto">
          <a:xfrm>
            <a:off x="5526091" y="2581275"/>
            <a:ext cx="393700" cy="393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1600"/>
          </a:p>
        </p:txBody>
      </p:sp>
      <p:sp>
        <p:nvSpPr>
          <p:cNvPr id="10297" name="Rectangle 59"/>
          <p:cNvSpPr>
            <a:spLocks noChangeArrowheads="1"/>
          </p:cNvSpPr>
          <p:nvPr/>
        </p:nvSpPr>
        <p:spPr bwMode="auto">
          <a:xfrm>
            <a:off x="5919791" y="2581275"/>
            <a:ext cx="393700" cy="393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1600"/>
          </a:p>
        </p:txBody>
      </p:sp>
      <p:sp>
        <p:nvSpPr>
          <p:cNvPr id="10298" name="Rectangle 60"/>
          <p:cNvSpPr>
            <a:spLocks noChangeArrowheads="1"/>
          </p:cNvSpPr>
          <p:nvPr/>
        </p:nvSpPr>
        <p:spPr bwMode="auto">
          <a:xfrm>
            <a:off x="6313491" y="2581275"/>
            <a:ext cx="393700" cy="3937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1600"/>
          </a:p>
        </p:txBody>
      </p:sp>
      <p:sp>
        <p:nvSpPr>
          <p:cNvPr id="10299" name="Text Box 61"/>
          <p:cNvSpPr txBox="1">
            <a:spLocks noChangeArrowheads="1"/>
          </p:cNvSpPr>
          <p:nvPr/>
        </p:nvSpPr>
        <p:spPr bwMode="auto">
          <a:xfrm>
            <a:off x="5919788" y="1519232"/>
            <a:ext cx="470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M2</a:t>
            </a:r>
          </a:p>
        </p:txBody>
      </p:sp>
      <p:sp>
        <p:nvSpPr>
          <p:cNvPr id="10300" name="Text Box 62"/>
          <p:cNvSpPr txBox="1">
            <a:spLocks noChangeArrowheads="1"/>
          </p:cNvSpPr>
          <p:nvPr/>
        </p:nvSpPr>
        <p:spPr bwMode="auto">
          <a:xfrm>
            <a:off x="5526087" y="1519232"/>
            <a:ext cx="470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M1</a:t>
            </a:r>
          </a:p>
        </p:txBody>
      </p:sp>
      <p:sp>
        <p:nvSpPr>
          <p:cNvPr id="10301" name="Text Box 63"/>
          <p:cNvSpPr txBox="1">
            <a:spLocks noChangeArrowheads="1"/>
          </p:cNvSpPr>
          <p:nvPr/>
        </p:nvSpPr>
        <p:spPr bwMode="auto">
          <a:xfrm>
            <a:off x="6313488" y="1519232"/>
            <a:ext cx="470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M3</a:t>
            </a:r>
          </a:p>
        </p:txBody>
      </p:sp>
      <p:sp>
        <p:nvSpPr>
          <p:cNvPr id="10302" name="Text Box 64"/>
          <p:cNvSpPr txBox="1">
            <a:spLocks noChangeArrowheads="1"/>
          </p:cNvSpPr>
          <p:nvPr/>
        </p:nvSpPr>
        <p:spPr bwMode="auto">
          <a:xfrm>
            <a:off x="5165724" y="1900243"/>
            <a:ext cx="4347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P1</a:t>
            </a:r>
          </a:p>
        </p:txBody>
      </p:sp>
      <p:sp>
        <p:nvSpPr>
          <p:cNvPr id="10303" name="Text Box 65"/>
          <p:cNvSpPr txBox="1">
            <a:spLocks noChangeArrowheads="1"/>
          </p:cNvSpPr>
          <p:nvPr/>
        </p:nvSpPr>
        <p:spPr bwMode="auto">
          <a:xfrm>
            <a:off x="5165724" y="2289180"/>
            <a:ext cx="4347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P2</a:t>
            </a:r>
          </a:p>
        </p:txBody>
      </p:sp>
      <p:sp>
        <p:nvSpPr>
          <p:cNvPr id="10304" name="Text Box 66"/>
          <p:cNvSpPr txBox="1">
            <a:spLocks noChangeArrowheads="1"/>
          </p:cNvSpPr>
          <p:nvPr/>
        </p:nvSpPr>
        <p:spPr bwMode="auto">
          <a:xfrm>
            <a:off x="5165724" y="2678118"/>
            <a:ext cx="4347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P3</a:t>
            </a:r>
          </a:p>
        </p:txBody>
      </p:sp>
      <p:sp>
        <p:nvSpPr>
          <p:cNvPr id="10305" name="Rectangle 67"/>
          <p:cNvSpPr>
            <a:spLocks noChangeArrowheads="1"/>
          </p:cNvSpPr>
          <p:nvPr/>
        </p:nvSpPr>
        <p:spPr bwMode="auto">
          <a:xfrm>
            <a:off x="7212015" y="1825625"/>
            <a:ext cx="393700" cy="393700"/>
          </a:xfrm>
          <a:prstGeom prst="rect">
            <a:avLst/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0306" name="Rectangle 68"/>
          <p:cNvSpPr>
            <a:spLocks noChangeArrowheads="1"/>
          </p:cNvSpPr>
          <p:nvPr/>
        </p:nvSpPr>
        <p:spPr bwMode="auto">
          <a:xfrm>
            <a:off x="7605715" y="1825625"/>
            <a:ext cx="393700" cy="393700"/>
          </a:xfrm>
          <a:prstGeom prst="rect">
            <a:avLst/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307" name="Rectangle 69"/>
          <p:cNvSpPr>
            <a:spLocks noChangeArrowheads="1"/>
          </p:cNvSpPr>
          <p:nvPr/>
        </p:nvSpPr>
        <p:spPr bwMode="auto">
          <a:xfrm>
            <a:off x="7999415" y="1825625"/>
            <a:ext cx="393700" cy="393700"/>
          </a:xfrm>
          <a:prstGeom prst="rect">
            <a:avLst/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308" name="Rectangle 70"/>
          <p:cNvSpPr>
            <a:spLocks noChangeArrowheads="1"/>
          </p:cNvSpPr>
          <p:nvPr/>
        </p:nvSpPr>
        <p:spPr bwMode="auto">
          <a:xfrm>
            <a:off x="7999415" y="2219325"/>
            <a:ext cx="393700" cy="393700"/>
          </a:xfrm>
          <a:prstGeom prst="rect">
            <a:avLst/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309" name="Rectangle 71"/>
          <p:cNvSpPr>
            <a:spLocks noChangeArrowheads="1"/>
          </p:cNvSpPr>
          <p:nvPr/>
        </p:nvSpPr>
        <p:spPr bwMode="auto">
          <a:xfrm>
            <a:off x="7212015" y="2219325"/>
            <a:ext cx="393700" cy="393700"/>
          </a:xfrm>
          <a:prstGeom prst="rect">
            <a:avLst/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310" name="Rectangle 72"/>
          <p:cNvSpPr>
            <a:spLocks noChangeArrowheads="1"/>
          </p:cNvSpPr>
          <p:nvPr/>
        </p:nvSpPr>
        <p:spPr bwMode="auto">
          <a:xfrm>
            <a:off x="7605715" y="2219325"/>
            <a:ext cx="393700" cy="393700"/>
          </a:xfrm>
          <a:prstGeom prst="rect">
            <a:avLst/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311" name="Rectangle 73"/>
          <p:cNvSpPr>
            <a:spLocks noChangeArrowheads="1"/>
          </p:cNvSpPr>
          <p:nvPr/>
        </p:nvSpPr>
        <p:spPr bwMode="auto">
          <a:xfrm>
            <a:off x="7212015" y="2613027"/>
            <a:ext cx="393700" cy="393700"/>
          </a:xfrm>
          <a:prstGeom prst="rect">
            <a:avLst/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312" name="Rectangle 74"/>
          <p:cNvSpPr>
            <a:spLocks noChangeArrowheads="1"/>
          </p:cNvSpPr>
          <p:nvPr/>
        </p:nvSpPr>
        <p:spPr bwMode="auto">
          <a:xfrm>
            <a:off x="7605715" y="2613027"/>
            <a:ext cx="393700" cy="393700"/>
          </a:xfrm>
          <a:prstGeom prst="rect">
            <a:avLst/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313" name="Rectangle 75"/>
          <p:cNvSpPr>
            <a:spLocks noChangeArrowheads="1"/>
          </p:cNvSpPr>
          <p:nvPr/>
        </p:nvSpPr>
        <p:spPr bwMode="auto">
          <a:xfrm>
            <a:off x="7999415" y="2613027"/>
            <a:ext cx="393700" cy="393700"/>
          </a:xfrm>
          <a:prstGeom prst="rect">
            <a:avLst/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314" name="Text Box 76"/>
          <p:cNvSpPr txBox="1">
            <a:spLocks noChangeArrowheads="1"/>
          </p:cNvSpPr>
          <p:nvPr/>
        </p:nvSpPr>
        <p:spPr bwMode="auto">
          <a:xfrm>
            <a:off x="7605713" y="1550982"/>
            <a:ext cx="470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M2</a:t>
            </a:r>
          </a:p>
        </p:txBody>
      </p:sp>
      <p:sp>
        <p:nvSpPr>
          <p:cNvPr id="10315" name="Text Box 77"/>
          <p:cNvSpPr txBox="1">
            <a:spLocks noChangeArrowheads="1"/>
          </p:cNvSpPr>
          <p:nvPr/>
        </p:nvSpPr>
        <p:spPr bwMode="auto">
          <a:xfrm>
            <a:off x="7212013" y="1550982"/>
            <a:ext cx="470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M1</a:t>
            </a:r>
          </a:p>
        </p:txBody>
      </p:sp>
      <p:sp>
        <p:nvSpPr>
          <p:cNvPr id="10316" name="Text Box 78"/>
          <p:cNvSpPr txBox="1">
            <a:spLocks noChangeArrowheads="1"/>
          </p:cNvSpPr>
          <p:nvPr/>
        </p:nvSpPr>
        <p:spPr bwMode="auto">
          <a:xfrm>
            <a:off x="7999413" y="1550982"/>
            <a:ext cx="470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M3</a:t>
            </a:r>
          </a:p>
        </p:txBody>
      </p:sp>
      <p:sp>
        <p:nvSpPr>
          <p:cNvPr id="10317" name="Text Box 79"/>
          <p:cNvSpPr txBox="1">
            <a:spLocks noChangeArrowheads="1"/>
          </p:cNvSpPr>
          <p:nvPr/>
        </p:nvSpPr>
        <p:spPr bwMode="auto">
          <a:xfrm>
            <a:off x="6851649" y="1931993"/>
            <a:ext cx="4347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P1</a:t>
            </a:r>
          </a:p>
        </p:txBody>
      </p:sp>
      <p:sp>
        <p:nvSpPr>
          <p:cNvPr id="10318" name="Text Box 80"/>
          <p:cNvSpPr txBox="1">
            <a:spLocks noChangeArrowheads="1"/>
          </p:cNvSpPr>
          <p:nvPr/>
        </p:nvSpPr>
        <p:spPr bwMode="auto">
          <a:xfrm>
            <a:off x="6851649" y="2320929"/>
            <a:ext cx="4347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P2</a:t>
            </a:r>
          </a:p>
        </p:txBody>
      </p:sp>
      <p:sp>
        <p:nvSpPr>
          <p:cNvPr id="10319" name="Text Box 81"/>
          <p:cNvSpPr txBox="1">
            <a:spLocks noChangeArrowheads="1"/>
          </p:cNvSpPr>
          <p:nvPr/>
        </p:nvSpPr>
        <p:spPr bwMode="auto">
          <a:xfrm>
            <a:off x="6851649" y="2709868"/>
            <a:ext cx="4347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P3</a:t>
            </a:r>
          </a:p>
        </p:txBody>
      </p:sp>
      <p:sp>
        <p:nvSpPr>
          <p:cNvPr id="10320" name="Text Box 82"/>
          <p:cNvSpPr txBox="1">
            <a:spLocks noChangeArrowheads="1"/>
          </p:cNvSpPr>
          <p:nvPr/>
        </p:nvSpPr>
        <p:spPr bwMode="auto">
          <a:xfrm>
            <a:off x="500034" y="3214686"/>
            <a:ext cx="12586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dirty="0" smtClean="0"/>
              <a:t>фокус</a:t>
            </a:r>
          </a:p>
          <a:p>
            <a:pPr algn="ctr"/>
            <a:r>
              <a:rPr lang="ru-RU" sz="1400" dirty="0" smtClean="0"/>
              <a:t>концентрации</a:t>
            </a:r>
            <a:endParaRPr lang="ru-RU" sz="1400" dirty="0"/>
          </a:p>
        </p:txBody>
      </p:sp>
      <p:sp>
        <p:nvSpPr>
          <p:cNvPr id="10321" name="Text Box 83"/>
          <p:cNvSpPr txBox="1">
            <a:spLocks noChangeArrowheads="1"/>
          </p:cNvSpPr>
          <p:nvPr/>
        </p:nvSpPr>
        <p:spPr bwMode="auto">
          <a:xfrm>
            <a:off x="2143108" y="3143248"/>
            <a:ext cx="12602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dirty="0" smtClean="0"/>
              <a:t>выборочная</a:t>
            </a:r>
            <a:r>
              <a:rPr lang="ru-RU" dirty="0" smtClean="0"/>
              <a:t> </a:t>
            </a:r>
          </a:p>
          <a:p>
            <a:pPr algn="ctr"/>
            <a:r>
              <a:rPr lang="ru-RU" sz="1400" dirty="0" smtClean="0"/>
              <a:t>специализация</a:t>
            </a:r>
            <a:endParaRPr lang="ru-RU" sz="1400" dirty="0"/>
          </a:p>
        </p:txBody>
      </p:sp>
      <p:sp>
        <p:nvSpPr>
          <p:cNvPr id="10322" name="Text Box 84"/>
          <p:cNvSpPr txBox="1">
            <a:spLocks noChangeArrowheads="1"/>
          </p:cNvSpPr>
          <p:nvPr/>
        </p:nvSpPr>
        <p:spPr bwMode="auto">
          <a:xfrm>
            <a:off x="3698122" y="3179767"/>
            <a:ext cx="12602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dirty="0" smtClean="0"/>
              <a:t>рыночная</a:t>
            </a:r>
            <a:endParaRPr lang="ru-RU" sz="1400" dirty="0"/>
          </a:p>
          <a:p>
            <a:pPr algn="ctr"/>
            <a:r>
              <a:rPr lang="ru-RU" sz="1400" dirty="0" smtClean="0"/>
              <a:t>специализация</a:t>
            </a:r>
            <a:endParaRPr lang="ru-RU" sz="1400" dirty="0"/>
          </a:p>
        </p:txBody>
      </p:sp>
      <p:sp>
        <p:nvSpPr>
          <p:cNvPr id="10323" name="Text Box 85"/>
          <p:cNvSpPr txBox="1">
            <a:spLocks noChangeArrowheads="1"/>
          </p:cNvSpPr>
          <p:nvPr/>
        </p:nvSpPr>
        <p:spPr bwMode="auto">
          <a:xfrm>
            <a:off x="5494034" y="3205168"/>
            <a:ext cx="12602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dirty="0" smtClean="0"/>
              <a:t>товарная</a:t>
            </a:r>
          </a:p>
          <a:p>
            <a:pPr algn="ctr"/>
            <a:r>
              <a:rPr lang="ru-RU" sz="1400" dirty="0" smtClean="0"/>
              <a:t>специализация</a:t>
            </a:r>
            <a:endParaRPr lang="ru-RU" sz="1400" dirty="0"/>
          </a:p>
        </p:txBody>
      </p:sp>
      <p:sp>
        <p:nvSpPr>
          <p:cNvPr id="10324" name="Text Box 86"/>
          <p:cNvSpPr txBox="1">
            <a:spLocks noChangeArrowheads="1"/>
          </p:cNvSpPr>
          <p:nvPr/>
        </p:nvSpPr>
        <p:spPr bwMode="auto">
          <a:xfrm>
            <a:off x="7358082" y="3143248"/>
            <a:ext cx="9204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dirty="0" smtClean="0"/>
              <a:t>рыночный</a:t>
            </a:r>
            <a:r>
              <a:rPr lang="ru-RU" dirty="0" smtClean="0"/>
              <a:t> </a:t>
            </a:r>
          </a:p>
          <a:p>
            <a:pPr algn="ctr"/>
            <a:r>
              <a:rPr lang="ru-RU" sz="1400" dirty="0" smtClean="0"/>
              <a:t>охват</a:t>
            </a:r>
            <a:endParaRPr lang="ru-RU" sz="1400" dirty="0"/>
          </a:p>
        </p:txBody>
      </p:sp>
      <p:sp>
        <p:nvSpPr>
          <p:cNvPr id="10325" name="Text Box 90"/>
          <p:cNvSpPr txBox="1">
            <a:spLocks noChangeArrowheads="1"/>
          </p:cNvSpPr>
          <p:nvPr/>
        </p:nvSpPr>
        <p:spPr bwMode="auto">
          <a:xfrm>
            <a:off x="3584581" y="4362451"/>
            <a:ext cx="2364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dirty="0" smtClean="0"/>
              <a:t>Маркетинг-Микс (4 P)</a:t>
            </a:r>
            <a:endParaRPr lang="ru-RU" sz="1800" dirty="0"/>
          </a:p>
        </p:txBody>
      </p:sp>
      <p:sp>
        <p:nvSpPr>
          <p:cNvPr id="10326" name="Text Box 91"/>
          <p:cNvSpPr txBox="1">
            <a:spLocks noChangeArrowheads="1"/>
          </p:cNvSpPr>
          <p:nvPr/>
        </p:nvSpPr>
        <p:spPr bwMode="auto">
          <a:xfrm>
            <a:off x="636593" y="5026025"/>
            <a:ext cx="20024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i="1" dirty="0" err="1" smtClean="0"/>
              <a:t>Product</a:t>
            </a:r>
            <a:r>
              <a:rPr lang="ru-RU" sz="1600" i="1" dirty="0" smtClean="0"/>
              <a:t> – продукт</a:t>
            </a:r>
            <a:endParaRPr lang="ru-RU" sz="1600" i="1" dirty="0"/>
          </a:p>
        </p:txBody>
      </p:sp>
      <p:sp>
        <p:nvSpPr>
          <p:cNvPr id="10327" name="Text Box 92"/>
          <p:cNvSpPr txBox="1">
            <a:spLocks noChangeArrowheads="1"/>
          </p:cNvSpPr>
          <p:nvPr/>
        </p:nvSpPr>
        <p:spPr bwMode="auto">
          <a:xfrm>
            <a:off x="2611439" y="5026025"/>
            <a:ext cx="133722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i="1" dirty="0" err="1" smtClean="0"/>
              <a:t>Price</a:t>
            </a:r>
            <a:r>
              <a:rPr lang="ru-RU" sz="1600" i="1" dirty="0" smtClean="0"/>
              <a:t> – цена</a:t>
            </a:r>
            <a:endParaRPr lang="ru-RU" sz="1600" i="1" dirty="0"/>
          </a:p>
        </p:txBody>
      </p:sp>
      <p:sp>
        <p:nvSpPr>
          <p:cNvPr id="10328" name="Text Box 93"/>
          <p:cNvSpPr txBox="1">
            <a:spLocks noChangeArrowheads="1"/>
          </p:cNvSpPr>
          <p:nvPr/>
        </p:nvSpPr>
        <p:spPr bwMode="auto">
          <a:xfrm>
            <a:off x="4000496" y="5000636"/>
            <a:ext cx="162114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i="1" dirty="0" err="1" smtClean="0"/>
              <a:t>Place</a:t>
            </a:r>
            <a:r>
              <a:rPr lang="ru-RU" sz="1600" i="1" dirty="0" smtClean="0"/>
              <a:t> – место</a:t>
            </a:r>
            <a:endParaRPr lang="ru-RU" sz="1600" i="1" dirty="0"/>
          </a:p>
        </p:txBody>
      </p:sp>
      <p:sp>
        <p:nvSpPr>
          <p:cNvPr id="10329" name="Text Box 94"/>
          <p:cNvSpPr txBox="1">
            <a:spLocks noChangeArrowheads="1"/>
          </p:cNvSpPr>
          <p:nvPr/>
        </p:nvSpPr>
        <p:spPr bwMode="auto">
          <a:xfrm>
            <a:off x="5572132" y="5000636"/>
            <a:ext cx="26757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i="1" dirty="0" err="1" smtClean="0"/>
              <a:t>Promotion</a:t>
            </a:r>
            <a:r>
              <a:rPr lang="ru-RU" sz="1600" i="1" dirty="0" smtClean="0"/>
              <a:t> – продвижение</a:t>
            </a:r>
            <a:endParaRPr lang="ru-RU" sz="1600" i="1" dirty="0"/>
          </a:p>
        </p:txBody>
      </p:sp>
      <p:sp>
        <p:nvSpPr>
          <p:cNvPr id="10330" name="AutoShape 95"/>
          <p:cNvSpPr>
            <a:spLocks noChangeArrowheads="1"/>
          </p:cNvSpPr>
          <p:nvPr/>
        </p:nvSpPr>
        <p:spPr bwMode="auto">
          <a:xfrm rot="-5400000">
            <a:off x="3635376" y="881067"/>
            <a:ext cx="1579562" cy="7935913"/>
          </a:xfrm>
          <a:prstGeom prst="homePlate">
            <a:avLst>
              <a:gd name="adj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331" name="Rectangle 96"/>
          <p:cNvSpPr>
            <a:spLocks noChangeArrowheads="1"/>
          </p:cNvSpPr>
          <p:nvPr/>
        </p:nvSpPr>
        <p:spPr bwMode="auto">
          <a:xfrm>
            <a:off x="223837" y="1533530"/>
            <a:ext cx="8462963" cy="2289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332" name="Rectangle 97"/>
          <p:cNvSpPr>
            <a:spLocks noChangeArrowheads="1"/>
          </p:cNvSpPr>
          <p:nvPr/>
        </p:nvSpPr>
        <p:spPr bwMode="auto">
          <a:xfrm>
            <a:off x="457206" y="4779965"/>
            <a:ext cx="7935913" cy="8588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92" name="Foliennummernplatzhalter 3"/>
          <p:cNvSpPr txBox="1">
            <a:spLocks/>
          </p:cNvSpPr>
          <p:nvPr/>
        </p:nvSpPr>
        <p:spPr>
          <a:xfrm>
            <a:off x="6553200" y="361950"/>
            <a:ext cx="2135188" cy="4746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pl-PL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04A092C7-0CF9-4C72-9E36-F9FA2CB109CD}" type="slidenum">
              <a:rPr lang="pl-PL" altLang="pl-PL" smtClean="0"/>
              <a:pPr/>
              <a:t>37</a:t>
            </a:fld>
            <a:endParaRPr lang="ru-RU" altLang="pl-PL"/>
          </a:p>
        </p:txBody>
      </p:sp>
    </p:spTree>
    <p:extLst>
      <p:ext uri="{BB962C8B-B14F-4D97-AF65-F5344CB8AC3E}">
        <p14:creationId xmlns="" xmlns:p14="http://schemas.microsoft.com/office/powerpoint/2010/main" val="7610830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5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Применение по отношению к продукту</a:t>
            </a:r>
            <a:endParaRPr lang="ru-RU" altLang="ja-JP" dirty="0" smtClean="0">
              <a:ea typeface="MS PGothic" pitchFamily="34" charset="-128"/>
            </a:endParaRPr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850903" y="3529014"/>
            <a:ext cx="6813551" cy="2157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1400"/>
          </a:p>
        </p:txBody>
      </p:sp>
      <p:sp>
        <p:nvSpPr>
          <p:cNvPr id="287747" name="Rectangle 3"/>
          <p:cNvSpPr>
            <a:spLocks noChangeArrowheads="1"/>
          </p:cNvSpPr>
          <p:nvPr/>
        </p:nvSpPr>
        <p:spPr bwMode="auto">
          <a:xfrm>
            <a:off x="911229" y="3594102"/>
            <a:ext cx="1539875" cy="473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87272" tIns="43636" rIns="87272" bIns="43636"/>
          <a:lstStyle/>
          <a:p>
            <a:pPr marL="177800" indent="-177800" defTabSz="873125" eaLnBrk="0" hangingPunct="0">
              <a:defRPr/>
            </a:pPr>
            <a:r>
              <a:rPr lang="ru-RU" sz="1200" dirty="0"/>
              <a:t>Аэрокосмическая</a:t>
            </a:r>
          </a:p>
          <a:p>
            <a:pPr marL="177800" indent="-177800" defTabSz="873125" eaLnBrk="0" hangingPunct="0">
              <a:defRPr/>
            </a:pPr>
            <a:endParaRPr lang="ru-RU" sz="1400" dirty="0"/>
          </a:p>
        </p:txBody>
      </p:sp>
      <p:sp>
        <p:nvSpPr>
          <p:cNvPr id="287748" name="Rectangle 4"/>
          <p:cNvSpPr>
            <a:spLocks noChangeArrowheads="1"/>
          </p:cNvSpPr>
          <p:nvPr/>
        </p:nvSpPr>
        <p:spPr bwMode="auto">
          <a:xfrm>
            <a:off x="911229" y="4102105"/>
            <a:ext cx="1539875" cy="473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87272" tIns="43636" rIns="87272" bIns="43636"/>
          <a:lstStyle/>
          <a:p>
            <a:pPr marL="177800" indent="-177800" defTabSz="873125" eaLnBrk="0" hangingPunct="0">
              <a:defRPr/>
            </a:pPr>
            <a:r>
              <a:rPr lang="ru-RU" sz="1200" dirty="0" smtClean="0"/>
              <a:t>Промышленность</a:t>
            </a:r>
            <a:endParaRPr lang="ru-RU" sz="1200" dirty="0"/>
          </a:p>
          <a:p>
            <a:pPr marL="177800" indent="-177800" defTabSz="873125" eaLnBrk="0" hangingPunct="0">
              <a:defRPr/>
            </a:pPr>
            <a:endParaRPr lang="ru-RU" sz="1400" dirty="0"/>
          </a:p>
        </p:txBody>
      </p:sp>
      <p:sp>
        <p:nvSpPr>
          <p:cNvPr id="287749" name="Rectangle 5"/>
          <p:cNvSpPr>
            <a:spLocks noChangeArrowheads="1"/>
          </p:cNvSpPr>
          <p:nvPr/>
        </p:nvSpPr>
        <p:spPr bwMode="auto">
          <a:xfrm>
            <a:off x="911229" y="4625980"/>
            <a:ext cx="1539875" cy="473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87272" tIns="43636" rIns="87272" bIns="43636"/>
          <a:lstStyle/>
          <a:p>
            <a:pPr marL="177800" indent="-177800" algn="ctr" defTabSz="873125" eaLnBrk="0" hangingPunct="0">
              <a:defRPr/>
            </a:pPr>
            <a:r>
              <a:rPr lang="ru-RU" sz="1200" dirty="0"/>
              <a:t>Услуги – Отрасль</a:t>
            </a:r>
            <a:r>
              <a:rPr lang="ru-RU" sz="1200" dirty="0" smtClean="0"/>
              <a:t> </a:t>
            </a:r>
            <a:endParaRPr lang="ru-RU" sz="1200" dirty="0"/>
          </a:p>
          <a:p>
            <a:pPr marL="177800" indent="-177800" defTabSz="873125" eaLnBrk="0" hangingPunct="0">
              <a:defRPr/>
            </a:pPr>
            <a:endParaRPr lang="ru-RU" sz="1400" dirty="0"/>
          </a:p>
        </p:txBody>
      </p:sp>
      <p:sp>
        <p:nvSpPr>
          <p:cNvPr id="287750" name="Rectangle 6"/>
          <p:cNvSpPr>
            <a:spLocks noChangeArrowheads="1"/>
          </p:cNvSpPr>
          <p:nvPr/>
        </p:nvSpPr>
        <p:spPr bwMode="auto">
          <a:xfrm>
            <a:off x="911229" y="5149855"/>
            <a:ext cx="1539875" cy="473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87272" tIns="43636" rIns="87272" bIns="43636"/>
          <a:lstStyle/>
          <a:p>
            <a:pPr marL="177800" indent="-177800" algn="ctr" defTabSz="873125" eaLnBrk="0" hangingPunct="0">
              <a:defRPr/>
            </a:pPr>
            <a:r>
              <a:rPr lang="ru-RU" sz="1200" dirty="0" smtClean="0"/>
              <a:t>Фармацевтическая</a:t>
            </a:r>
          </a:p>
          <a:p>
            <a:pPr marL="177800" indent="-177800" algn="ctr" defTabSz="873125" eaLnBrk="0" hangingPunct="0">
              <a:defRPr/>
            </a:pPr>
            <a:r>
              <a:rPr lang="ru-RU" sz="1200" dirty="0" smtClean="0"/>
              <a:t>отрасль </a:t>
            </a:r>
            <a:endParaRPr lang="ru-RU" sz="1200" dirty="0"/>
          </a:p>
        </p:txBody>
      </p:sp>
      <p:sp>
        <p:nvSpPr>
          <p:cNvPr id="287755" name="Rectangle 11"/>
          <p:cNvSpPr>
            <a:spLocks noChangeArrowheads="1"/>
          </p:cNvSpPr>
          <p:nvPr/>
        </p:nvSpPr>
        <p:spPr bwMode="auto">
          <a:xfrm>
            <a:off x="952503" y="2874963"/>
            <a:ext cx="1460500" cy="62865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87272" tIns="43636" rIns="87272" bIns="43636" anchor="ctr"/>
          <a:lstStyle/>
          <a:p>
            <a:pPr algn="ctr" defTabSz="873125" eaLnBrk="0" hangingPunct="0">
              <a:defRPr/>
            </a:pPr>
            <a:r>
              <a:rPr lang="ru-RU" altLang="ja-JP" sz="1100" b="1" dirty="0" err="1" smtClean="0">
                <a:solidFill>
                  <a:schemeClr val="bg2">
                    <a:lumMod val="10000"/>
                  </a:schemeClr>
                </a:solidFill>
              </a:rPr>
              <a:t>Applikation</a:t>
            </a:r>
            <a:r>
              <a:rPr lang="ru-RU" altLang="ja-JP" sz="1100" b="1" dirty="0" smtClean="0">
                <a:solidFill>
                  <a:schemeClr val="bg2">
                    <a:lumMod val="10000"/>
                  </a:schemeClr>
                </a:solidFill>
              </a:rPr>
              <a:t> / </a:t>
            </a:r>
            <a:r>
              <a:rPr lang="ru-RU" altLang="ja-JP" sz="1100" b="1" dirty="0" err="1" smtClean="0">
                <a:solidFill>
                  <a:schemeClr val="bg2">
                    <a:lumMod val="10000"/>
                  </a:schemeClr>
                </a:solidFill>
              </a:rPr>
              <a:t>Teilmarkt</a:t>
            </a:r>
            <a:endParaRPr lang="ru-RU" altLang="ja-JP" sz="11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87756" name="Rectangle 12"/>
          <p:cNvSpPr>
            <a:spLocks noChangeArrowheads="1"/>
          </p:cNvSpPr>
          <p:nvPr/>
        </p:nvSpPr>
        <p:spPr bwMode="auto">
          <a:xfrm>
            <a:off x="2595566" y="2874963"/>
            <a:ext cx="779463" cy="62865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87272" tIns="43636" rIns="87272" bIns="43636" anchor="ctr"/>
          <a:lstStyle/>
          <a:p>
            <a:pPr algn="ctr" defTabSz="873125" eaLnBrk="0" hangingPunct="0">
              <a:defRPr/>
            </a:pPr>
            <a:r>
              <a:rPr lang="ru-RU" altLang="ja-JP" sz="1100" b="1" dirty="0" smtClean="0">
                <a:solidFill>
                  <a:schemeClr val="bg2">
                    <a:lumMod val="10000"/>
                  </a:schemeClr>
                </a:solidFill>
              </a:rPr>
              <a:t>GRAI</a:t>
            </a:r>
          </a:p>
          <a:p>
            <a:pPr algn="ctr" defTabSz="873125" eaLnBrk="0" hangingPunct="0">
              <a:defRPr/>
            </a:pPr>
            <a:r>
              <a:rPr lang="ru-RU" altLang="ja-JP" sz="1100" b="1" dirty="0" err="1" smtClean="0">
                <a:solidFill>
                  <a:schemeClr val="bg2">
                    <a:lumMod val="10000"/>
                  </a:schemeClr>
                </a:solidFill>
              </a:rPr>
              <a:t>Менедж-мент</a:t>
            </a:r>
            <a:endParaRPr lang="ru-RU" altLang="ja-JP" sz="1100" b="1" dirty="0">
              <a:solidFill>
                <a:schemeClr val="bg2">
                  <a:lumMod val="10000"/>
                </a:schemeClr>
              </a:solidFill>
              <a:ea typeface="MS PGothic" pitchFamily="34" charset="-128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820992" y="4640268"/>
            <a:ext cx="261937" cy="282575"/>
            <a:chOff x="1200" y="1536"/>
            <a:chExt cx="288" cy="288"/>
          </a:xfrm>
        </p:grpSpPr>
        <p:sp>
          <p:nvSpPr>
            <p:cNvPr id="11353" name="Oval 18"/>
            <p:cNvSpPr>
              <a:spLocks noChangeArrowheads="1"/>
            </p:cNvSpPr>
            <p:nvPr/>
          </p:nvSpPr>
          <p:spPr bwMode="auto">
            <a:xfrm>
              <a:off x="1200" y="1536"/>
              <a:ext cx="288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54000" tIns="10800" rIns="54000" bIns="10800" anchor="ctr"/>
            <a:lstStyle/>
            <a:p>
              <a:endParaRPr lang="de-DE" sz="1400"/>
            </a:p>
          </p:txBody>
        </p:sp>
        <p:sp>
          <p:nvSpPr>
            <p:cNvPr id="11354" name="Arc 19"/>
            <p:cNvSpPr>
              <a:spLocks/>
            </p:cNvSpPr>
            <p:nvPr/>
          </p:nvSpPr>
          <p:spPr bwMode="auto">
            <a:xfrm>
              <a:off x="1344" y="1538"/>
              <a:ext cx="2" cy="144"/>
            </a:xfrm>
            <a:custGeom>
              <a:avLst/>
              <a:gdLst>
                <a:gd name="T0" fmla="*/ 0 w 292"/>
                <a:gd name="T1" fmla="*/ 0 h 21600"/>
                <a:gd name="T2" fmla="*/ 2 w 292"/>
                <a:gd name="T3" fmla="*/ 0 h 21600"/>
                <a:gd name="T4" fmla="*/ 0 w 292"/>
                <a:gd name="T5" fmla="*/ 144 h 21600"/>
                <a:gd name="T6" fmla="*/ 0 60000 65536"/>
                <a:gd name="T7" fmla="*/ 0 60000 65536"/>
                <a:gd name="T8" fmla="*/ 0 60000 65536"/>
                <a:gd name="T9" fmla="*/ 0 w 292"/>
                <a:gd name="T10" fmla="*/ 0 h 21600"/>
                <a:gd name="T11" fmla="*/ 292 w 29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2" h="21600" fill="none" extrusionOk="0">
                  <a:moveTo>
                    <a:pt x="-1" y="0"/>
                  </a:moveTo>
                  <a:cubicBezTo>
                    <a:pt x="97" y="0"/>
                    <a:pt x="194" y="0"/>
                    <a:pt x="292" y="1"/>
                  </a:cubicBezTo>
                </a:path>
                <a:path w="292" h="21600" stroke="0" extrusionOk="0">
                  <a:moveTo>
                    <a:pt x="-1" y="0"/>
                  </a:moveTo>
                  <a:cubicBezTo>
                    <a:pt x="97" y="0"/>
                    <a:pt x="194" y="0"/>
                    <a:pt x="292" y="1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54000" tIns="10800" rIns="54000" bIns="10800" anchor="ctr"/>
            <a:lstStyle/>
            <a:p>
              <a:endParaRPr lang="de-DE" sz="1400"/>
            </a:p>
          </p:txBody>
        </p:sp>
      </p:grpSp>
      <p:sp>
        <p:nvSpPr>
          <p:cNvPr id="287768" name="Rectangle 24"/>
          <p:cNvSpPr>
            <a:spLocks noChangeArrowheads="1"/>
          </p:cNvSpPr>
          <p:nvPr/>
        </p:nvSpPr>
        <p:spPr bwMode="auto">
          <a:xfrm>
            <a:off x="3454406" y="2874963"/>
            <a:ext cx="779463" cy="62865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87272" tIns="43636" rIns="87272" bIns="43636" anchor="ctr"/>
          <a:lstStyle/>
          <a:p>
            <a:pPr algn="ctr" defTabSz="873125" eaLnBrk="0" hangingPunct="0">
              <a:defRPr/>
            </a:pPr>
            <a:r>
              <a:rPr lang="ru-RU" altLang="ja-JP" sz="1100" b="1" dirty="0" err="1" smtClean="0">
                <a:solidFill>
                  <a:schemeClr val="bg2">
                    <a:lumMod val="10000"/>
                  </a:schemeClr>
                </a:solidFill>
              </a:rPr>
              <a:t>Марки-ровка</a:t>
            </a:r>
            <a:r>
              <a:rPr lang="ru-RU" altLang="ja-JP" sz="11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altLang="ja-JP" sz="1100" b="1" dirty="0">
                <a:solidFill>
                  <a:schemeClr val="bg2">
                    <a:lumMod val="10000"/>
                  </a:schemeClr>
                </a:solidFill>
              </a:rPr>
              <a:t>деталей</a:t>
            </a:r>
          </a:p>
        </p:txBody>
      </p:sp>
      <p:sp>
        <p:nvSpPr>
          <p:cNvPr id="287769" name="Rectangle 25"/>
          <p:cNvSpPr>
            <a:spLocks noChangeArrowheads="1"/>
          </p:cNvSpPr>
          <p:nvPr/>
        </p:nvSpPr>
        <p:spPr bwMode="auto">
          <a:xfrm>
            <a:off x="4305305" y="2874963"/>
            <a:ext cx="909637" cy="62865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87272" tIns="43636" rIns="87272" bIns="43636" anchor="ctr"/>
          <a:lstStyle/>
          <a:p>
            <a:pPr algn="ctr" defTabSz="873125" eaLnBrk="0" hangingPunct="0">
              <a:defRPr/>
            </a:pPr>
            <a:r>
              <a:rPr lang="ru-RU" altLang="ja-JP" sz="1100" b="1" spc="-110" dirty="0" smtClean="0">
                <a:solidFill>
                  <a:schemeClr val="bg2">
                    <a:lumMod val="10000"/>
                  </a:schemeClr>
                </a:solidFill>
              </a:rPr>
              <a:t>Управление</a:t>
            </a:r>
            <a:endParaRPr lang="ru-RU" altLang="ja-JP" sz="1100" b="1" spc="-110" dirty="0">
              <a:solidFill>
                <a:schemeClr val="bg2">
                  <a:lumMod val="10000"/>
                </a:schemeClr>
              </a:solidFill>
              <a:ea typeface="MS PGothic" pitchFamily="34" charset="-128"/>
            </a:endParaRPr>
          </a:p>
          <a:p>
            <a:pPr algn="ctr" defTabSz="873125" eaLnBrk="0" hangingPunct="0">
              <a:defRPr/>
            </a:pPr>
            <a:r>
              <a:rPr lang="ru-RU" altLang="ja-JP" sz="1100" b="1" spc="-110" dirty="0">
                <a:solidFill>
                  <a:schemeClr val="bg2">
                    <a:lumMod val="10000"/>
                  </a:schemeClr>
                </a:solidFill>
              </a:rPr>
              <a:t>жизненным </a:t>
            </a:r>
            <a:r>
              <a:rPr lang="ru-RU" altLang="ja-JP" sz="1100" b="1" dirty="0">
                <a:solidFill>
                  <a:schemeClr val="bg2">
                    <a:lumMod val="10000"/>
                  </a:schemeClr>
                </a:solidFill>
              </a:rPr>
              <a:t>циклом</a:t>
            </a:r>
          </a:p>
        </p:txBody>
      </p:sp>
      <p:sp>
        <p:nvSpPr>
          <p:cNvPr id="287770" name="Rectangle 26"/>
          <p:cNvSpPr>
            <a:spLocks noChangeArrowheads="1"/>
          </p:cNvSpPr>
          <p:nvPr/>
        </p:nvSpPr>
        <p:spPr bwMode="auto">
          <a:xfrm>
            <a:off x="5160966" y="2874963"/>
            <a:ext cx="779463" cy="62865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87272" tIns="43636" rIns="87272" bIns="43636" anchor="ctr"/>
          <a:lstStyle/>
          <a:p>
            <a:pPr algn="ctr" defTabSz="873125" eaLnBrk="0" hangingPunct="0">
              <a:defRPr/>
            </a:pPr>
            <a:r>
              <a:rPr lang="ru-RU" altLang="ja-JP" sz="1100" b="1" dirty="0" smtClean="0">
                <a:solidFill>
                  <a:schemeClr val="bg2">
                    <a:lumMod val="10000"/>
                  </a:schemeClr>
                </a:solidFill>
              </a:rPr>
              <a:t>Клиринг</a:t>
            </a:r>
            <a:endParaRPr lang="ru-RU" altLang="ja-JP" sz="1100" b="1" dirty="0">
              <a:solidFill>
                <a:schemeClr val="bg2">
                  <a:lumMod val="10000"/>
                </a:schemeClr>
              </a:solidFill>
              <a:ea typeface="MS PGothic" pitchFamily="34" charset="-128"/>
            </a:endParaRPr>
          </a:p>
        </p:txBody>
      </p:sp>
      <p:sp>
        <p:nvSpPr>
          <p:cNvPr id="287772" name="Rectangle 28"/>
          <p:cNvSpPr>
            <a:spLocks noChangeArrowheads="1"/>
          </p:cNvSpPr>
          <p:nvPr/>
        </p:nvSpPr>
        <p:spPr bwMode="auto">
          <a:xfrm>
            <a:off x="5929323" y="2874963"/>
            <a:ext cx="873122" cy="62865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87272" tIns="43636" rIns="87272" bIns="43636" anchor="ctr"/>
          <a:lstStyle/>
          <a:p>
            <a:pPr algn="ctr" defTabSz="873125" eaLnBrk="0" hangingPunct="0">
              <a:defRPr/>
            </a:pPr>
            <a:r>
              <a:rPr lang="ru-RU" altLang="ja-JP" sz="1100" b="1" dirty="0" err="1" smtClean="0">
                <a:solidFill>
                  <a:schemeClr val="bg2">
                    <a:lumMod val="10000"/>
                  </a:schemeClr>
                </a:solidFill>
              </a:rPr>
              <a:t>Аутенти-фикация</a:t>
            </a:r>
            <a:endParaRPr lang="ru-RU" altLang="ja-JP" sz="1050" b="1" dirty="0">
              <a:solidFill>
                <a:schemeClr val="bg2">
                  <a:lumMod val="10000"/>
                </a:schemeClr>
              </a:solidFill>
              <a:ea typeface="MS PGothic" pitchFamily="34" charset="-128"/>
            </a:endParaRPr>
          </a:p>
        </p:txBody>
      </p: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2820988" y="5162552"/>
            <a:ext cx="263525" cy="284163"/>
            <a:chOff x="1584" y="1536"/>
            <a:chExt cx="288" cy="288"/>
          </a:xfrm>
        </p:grpSpPr>
        <p:sp>
          <p:nvSpPr>
            <p:cNvPr id="11351" name="Oval 36"/>
            <p:cNvSpPr>
              <a:spLocks noChangeArrowheads="1"/>
            </p:cNvSpPr>
            <p:nvPr/>
          </p:nvSpPr>
          <p:spPr bwMode="auto">
            <a:xfrm>
              <a:off x="1584" y="1536"/>
              <a:ext cx="288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54000" tIns="10800" rIns="54000" bIns="10800" anchor="ctr"/>
            <a:lstStyle/>
            <a:p>
              <a:endParaRPr lang="de-DE" sz="1400"/>
            </a:p>
          </p:txBody>
        </p:sp>
        <p:sp>
          <p:nvSpPr>
            <p:cNvPr id="11352" name="Arc 37"/>
            <p:cNvSpPr>
              <a:spLocks/>
            </p:cNvSpPr>
            <p:nvPr/>
          </p:nvSpPr>
          <p:spPr bwMode="auto">
            <a:xfrm>
              <a:off x="1728" y="1536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144 w 21600"/>
                <a:gd name="T3" fmla="*/ 144 h 21600"/>
                <a:gd name="T4" fmla="*/ 0 w 21600"/>
                <a:gd name="T5" fmla="*/ 14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54000" tIns="10800" rIns="54000" bIns="10800" anchor="ctr"/>
            <a:lstStyle/>
            <a:p>
              <a:endParaRPr lang="de-DE" sz="1400"/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2820991" y="3724275"/>
            <a:ext cx="265112" cy="287338"/>
            <a:chOff x="2352" y="1536"/>
            <a:chExt cx="290" cy="290"/>
          </a:xfrm>
        </p:grpSpPr>
        <p:sp>
          <p:nvSpPr>
            <p:cNvPr id="11349" name="Oval 39"/>
            <p:cNvSpPr>
              <a:spLocks noChangeArrowheads="1"/>
            </p:cNvSpPr>
            <p:nvPr/>
          </p:nvSpPr>
          <p:spPr bwMode="auto">
            <a:xfrm>
              <a:off x="2352" y="1536"/>
              <a:ext cx="288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54000" tIns="10800" rIns="54000" bIns="10800" anchor="ctr"/>
            <a:lstStyle/>
            <a:p>
              <a:endParaRPr lang="de-DE" sz="140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1350" name="Arc 40"/>
            <p:cNvSpPr>
              <a:spLocks/>
            </p:cNvSpPr>
            <p:nvPr/>
          </p:nvSpPr>
          <p:spPr bwMode="auto">
            <a:xfrm>
              <a:off x="2354" y="1538"/>
              <a:ext cx="288" cy="288"/>
            </a:xfrm>
            <a:custGeom>
              <a:avLst/>
              <a:gdLst>
                <a:gd name="T0" fmla="*/ 144 w 43200"/>
                <a:gd name="T1" fmla="*/ 0 h 43200"/>
                <a:gd name="T2" fmla="*/ 0 w 43200"/>
                <a:gd name="T3" fmla="*/ 142 h 43200"/>
                <a:gd name="T4" fmla="*/ 144 w 43200"/>
                <a:gd name="T5" fmla="*/ 144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21499"/>
                    <a:pt x="0" y="21399"/>
                    <a:pt x="2" y="21300"/>
                  </a:cubicBezTo>
                </a:path>
                <a:path w="43200" h="43200" stroke="0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21499"/>
                    <a:pt x="0" y="21399"/>
                    <a:pt x="2" y="213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54000" tIns="10800" rIns="54000" bIns="10800" anchor="ctr"/>
            <a:lstStyle/>
            <a:p>
              <a:endParaRPr lang="de-DE" sz="140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2820991" y="4157666"/>
            <a:ext cx="265112" cy="287337"/>
            <a:chOff x="2352" y="1536"/>
            <a:chExt cx="290" cy="290"/>
          </a:xfrm>
        </p:grpSpPr>
        <p:sp>
          <p:nvSpPr>
            <p:cNvPr id="11347" name="Oval 42"/>
            <p:cNvSpPr>
              <a:spLocks noChangeArrowheads="1"/>
            </p:cNvSpPr>
            <p:nvPr/>
          </p:nvSpPr>
          <p:spPr bwMode="auto">
            <a:xfrm>
              <a:off x="2352" y="1536"/>
              <a:ext cx="288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54000" tIns="10800" rIns="54000" bIns="10800" anchor="ctr"/>
            <a:lstStyle/>
            <a:p>
              <a:endParaRPr lang="de-DE" sz="1400"/>
            </a:p>
          </p:txBody>
        </p:sp>
        <p:sp>
          <p:nvSpPr>
            <p:cNvPr id="11348" name="Arc 43"/>
            <p:cNvSpPr>
              <a:spLocks/>
            </p:cNvSpPr>
            <p:nvPr/>
          </p:nvSpPr>
          <p:spPr bwMode="auto">
            <a:xfrm>
              <a:off x="2354" y="1538"/>
              <a:ext cx="288" cy="288"/>
            </a:xfrm>
            <a:custGeom>
              <a:avLst/>
              <a:gdLst>
                <a:gd name="T0" fmla="*/ 144 w 43200"/>
                <a:gd name="T1" fmla="*/ 0 h 43200"/>
                <a:gd name="T2" fmla="*/ 0 w 43200"/>
                <a:gd name="T3" fmla="*/ 142 h 43200"/>
                <a:gd name="T4" fmla="*/ 144 w 43200"/>
                <a:gd name="T5" fmla="*/ 144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21499"/>
                    <a:pt x="0" y="21399"/>
                    <a:pt x="2" y="21300"/>
                  </a:cubicBezTo>
                </a:path>
                <a:path w="43200" h="43200" stroke="0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21499"/>
                    <a:pt x="0" y="21399"/>
                    <a:pt x="2" y="213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54000" tIns="10800" rIns="54000" bIns="10800" anchor="ctr"/>
            <a:lstStyle/>
            <a:p>
              <a:endParaRPr lang="de-DE" sz="1400"/>
            </a:p>
          </p:txBody>
        </p:sp>
      </p:grp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3724275" y="3724275"/>
            <a:ext cx="266700" cy="287338"/>
            <a:chOff x="2352" y="1536"/>
            <a:chExt cx="290" cy="290"/>
          </a:xfrm>
        </p:grpSpPr>
        <p:sp>
          <p:nvSpPr>
            <p:cNvPr id="11345" name="Oval 45"/>
            <p:cNvSpPr>
              <a:spLocks noChangeArrowheads="1"/>
            </p:cNvSpPr>
            <p:nvPr/>
          </p:nvSpPr>
          <p:spPr bwMode="auto">
            <a:xfrm>
              <a:off x="2352" y="1536"/>
              <a:ext cx="288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54000" tIns="10800" rIns="54000" bIns="10800" anchor="ctr"/>
            <a:lstStyle/>
            <a:p>
              <a:endParaRPr lang="de-DE" sz="140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1346" name="Arc 46"/>
            <p:cNvSpPr>
              <a:spLocks/>
            </p:cNvSpPr>
            <p:nvPr/>
          </p:nvSpPr>
          <p:spPr bwMode="auto">
            <a:xfrm>
              <a:off x="2354" y="1538"/>
              <a:ext cx="288" cy="288"/>
            </a:xfrm>
            <a:custGeom>
              <a:avLst/>
              <a:gdLst>
                <a:gd name="T0" fmla="*/ 144 w 43200"/>
                <a:gd name="T1" fmla="*/ 0 h 43200"/>
                <a:gd name="T2" fmla="*/ 0 w 43200"/>
                <a:gd name="T3" fmla="*/ 142 h 43200"/>
                <a:gd name="T4" fmla="*/ 144 w 43200"/>
                <a:gd name="T5" fmla="*/ 144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21499"/>
                    <a:pt x="0" y="21399"/>
                    <a:pt x="2" y="21300"/>
                  </a:cubicBezTo>
                </a:path>
                <a:path w="43200" h="43200" stroke="0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21499"/>
                    <a:pt x="0" y="21399"/>
                    <a:pt x="2" y="213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54000" tIns="10800" rIns="54000" bIns="10800" anchor="ctr"/>
            <a:lstStyle/>
            <a:p>
              <a:endParaRPr lang="de-DE" sz="140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3724275" y="4157666"/>
            <a:ext cx="266700" cy="287337"/>
            <a:chOff x="2352" y="1536"/>
            <a:chExt cx="290" cy="290"/>
          </a:xfrm>
        </p:grpSpPr>
        <p:sp>
          <p:nvSpPr>
            <p:cNvPr id="11343" name="Oval 48"/>
            <p:cNvSpPr>
              <a:spLocks noChangeArrowheads="1"/>
            </p:cNvSpPr>
            <p:nvPr/>
          </p:nvSpPr>
          <p:spPr bwMode="auto">
            <a:xfrm>
              <a:off x="2352" y="1536"/>
              <a:ext cx="288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54000" tIns="10800" rIns="54000" bIns="10800" anchor="ctr"/>
            <a:lstStyle/>
            <a:p>
              <a:endParaRPr lang="de-DE" sz="1400"/>
            </a:p>
          </p:txBody>
        </p:sp>
        <p:sp>
          <p:nvSpPr>
            <p:cNvPr id="11344" name="Arc 49"/>
            <p:cNvSpPr>
              <a:spLocks/>
            </p:cNvSpPr>
            <p:nvPr/>
          </p:nvSpPr>
          <p:spPr bwMode="auto">
            <a:xfrm>
              <a:off x="2354" y="1538"/>
              <a:ext cx="288" cy="288"/>
            </a:xfrm>
            <a:custGeom>
              <a:avLst/>
              <a:gdLst>
                <a:gd name="T0" fmla="*/ 144 w 43200"/>
                <a:gd name="T1" fmla="*/ 0 h 43200"/>
                <a:gd name="T2" fmla="*/ 0 w 43200"/>
                <a:gd name="T3" fmla="*/ 142 h 43200"/>
                <a:gd name="T4" fmla="*/ 144 w 43200"/>
                <a:gd name="T5" fmla="*/ 144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21499"/>
                    <a:pt x="0" y="21399"/>
                    <a:pt x="2" y="21300"/>
                  </a:cubicBezTo>
                </a:path>
                <a:path w="43200" h="43200" stroke="0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21499"/>
                    <a:pt x="0" y="21399"/>
                    <a:pt x="2" y="213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54000" tIns="10800" rIns="54000" bIns="10800" anchor="ctr"/>
            <a:lstStyle/>
            <a:p>
              <a:endParaRPr lang="de-DE" sz="1400"/>
            </a:p>
          </p:txBody>
        </p:sp>
      </p:grpSp>
      <p:grpSp>
        <p:nvGrpSpPr>
          <p:cNvPr id="8" name="Group 50"/>
          <p:cNvGrpSpPr>
            <a:grpSpLocks/>
          </p:cNvGrpSpPr>
          <p:nvPr/>
        </p:nvGrpSpPr>
        <p:grpSpPr bwMode="auto">
          <a:xfrm>
            <a:off x="3724275" y="4640263"/>
            <a:ext cx="266700" cy="285750"/>
            <a:chOff x="2352" y="1536"/>
            <a:chExt cx="290" cy="290"/>
          </a:xfrm>
        </p:grpSpPr>
        <p:sp>
          <p:nvSpPr>
            <p:cNvPr id="11341" name="Oval 51"/>
            <p:cNvSpPr>
              <a:spLocks noChangeArrowheads="1"/>
            </p:cNvSpPr>
            <p:nvPr/>
          </p:nvSpPr>
          <p:spPr bwMode="auto">
            <a:xfrm>
              <a:off x="2352" y="1536"/>
              <a:ext cx="288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54000" tIns="10800" rIns="54000" bIns="10800" anchor="ctr"/>
            <a:lstStyle/>
            <a:p>
              <a:endParaRPr lang="de-DE" sz="1400"/>
            </a:p>
          </p:txBody>
        </p:sp>
        <p:sp>
          <p:nvSpPr>
            <p:cNvPr id="11342" name="Arc 52"/>
            <p:cNvSpPr>
              <a:spLocks/>
            </p:cNvSpPr>
            <p:nvPr/>
          </p:nvSpPr>
          <p:spPr bwMode="auto">
            <a:xfrm>
              <a:off x="2354" y="1538"/>
              <a:ext cx="288" cy="288"/>
            </a:xfrm>
            <a:custGeom>
              <a:avLst/>
              <a:gdLst>
                <a:gd name="T0" fmla="*/ 144 w 43200"/>
                <a:gd name="T1" fmla="*/ 0 h 43200"/>
                <a:gd name="T2" fmla="*/ 0 w 43200"/>
                <a:gd name="T3" fmla="*/ 142 h 43200"/>
                <a:gd name="T4" fmla="*/ 144 w 43200"/>
                <a:gd name="T5" fmla="*/ 144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21499"/>
                    <a:pt x="0" y="21399"/>
                    <a:pt x="2" y="21300"/>
                  </a:cubicBezTo>
                </a:path>
                <a:path w="43200" h="43200" stroke="0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21499"/>
                    <a:pt x="0" y="21399"/>
                    <a:pt x="2" y="213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54000" tIns="10800" rIns="54000" bIns="10800" anchor="ctr"/>
            <a:lstStyle/>
            <a:p>
              <a:endParaRPr lang="de-DE" sz="1400"/>
            </a:p>
          </p:txBody>
        </p:sp>
      </p:grpSp>
      <p:grpSp>
        <p:nvGrpSpPr>
          <p:cNvPr id="9" name="Group 53"/>
          <p:cNvGrpSpPr>
            <a:grpSpLocks/>
          </p:cNvGrpSpPr>
          <p:nvPr/>
        </p:nvGrpSpPr>
        <p:grpSpPr bwMode="auto">
          <a:xfrm>
            <a:off x="3727452" y="5162550"/>
            <a:ext cx="263525" cy="285750"/>
            <a:chOff x="1968" y="1536"/>
            <a:chExt cx="289" cy="289"/>
          </a:xfrm>
        </p:grpSpPr>
        <p:sp>
          <p:nvSpPr>
            <p:cNvPr id="11339" name="Oval 54"/>
            <p:cNvSpPr>
              <a:spLocks noChangeArrowheads="1"/>
            </p:cNvSpPr>
            <p:nvPr/>
          </p:nvSpPr>
          <p:spPr bwMode="auto">
            <a:xfrm>
              <a:off x="1968" y="1536"/>
              <a:ext cx="288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54000" tIns="10800" rIns="54000" bIns="10800" anchor="ctr"/>
            <a:lstStyle/>
            <a:p>
              <a:endParaRPr lang="de-DE" sz="1400"/>
            </a:p>
          </p:txBody>
        </p:sp>
        <p:sp>
          <p:nvSpPr>
            <p:cNvPr id="11340" name="Arc 55"/>
            <p:cNvSpPr>
              <a:spLocks/>
            </p:cNvSpPr>
            <p:nvPr/>
          </p:nvSpPr>
          <p:spPr bwMode="auto">
            <a:xfrm>
              <a:off x="2111" y="1537"/>
              <a:ext cx="146" cy="288"/>
            </a:xfrm>
            <a:custGeom>
              <a:avLst/>
              <a:gdLst>
                <a:gd name="T0" fmla="*/ 2 w 21884"/>
                <a:gd name="T1" fmla="*/ 0 h 43200"/>
                <a:gd name="T2" fmla="*/ 0 w 21884"/>
                <a:gd name="T3" fmla="*/ 288 h 43200"/>
                <a:gd name="T4" fmla="*/ 2 w 21884"/>
                <a:gd name="T5" fmla="*/ 144 h 43200"/>
                <a:gd name="T6" fmla="*/ 0 60000 65536"/>
                <a:gd name="T7" fmla="*/ 0 60000 65536"/>
                <a:gd name="T8" fmla="*/ 0 60000 65536"/>
                <a:gd name="T9" fmla="*/ 0 w 21884"/>
                <a:gd name="T10" fmla="*/ 0 h 43200"/>
                <a:gd name="T11" fmla="*/ 21884 w 21884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84" h="43200" fill="none" extrusionOk="0">
                  <a:moveTo>
                    <a:pt x="283" y="0"/>
                  </a:moveTo>
                  <a:cubicBezTo>
                    <a:pt x="12213" y="0"/>
                    <a:pt x="21884" y="9670"/>
                    <a:pt x="21884" y="21600"/>
                  </a:cubicBezTo>
                  <a:cubicBezTo>
                    <a:pt x="21884" y="33529"/>
                    <a:pt x="12213" y="43200"/>
                    <a:pt x="284" y="43200"/>
                  </a:cubicBezTo>
                  <a:cubicBezTo>
                    <a:pt x="189" y="43200"/>
                    <a:pt x="94" y="43199"/>
                    <a:pt x="-1" y="43198"/>
                  </a:cubicBezTo>
                </a:path>
                <a:path w="21884" h="43200" stroke="0" extrusionOk="0">
                  <a:moveTo>
                    <a:pt x="283" y="0"/>
                  </a:moveTo>
                  <a:cubicBezTo>
                    <a:pt x="12213" y="0"/>
                    <a:pt x="21884" y="9670"/>
                    <a:pt x="21884" y="21600"/>
                  </a:cubicBezTo>
                  <a:cubicBezTo>
                    <a:pt x="21884" y="33529"/>
                    <a:pt x="12213" y="43200"/>
                    <a:pt x="284" y="43200"/>
                  </a:cubicBezTo>
                  <a:cubicBezTo>
                    <a:pt x="189" y="43200"/>
                    <a:pt x="94" y="43199"/>
                    <a:pt x="-1" y="43198"/>
                  </a:cubicBezTo>
                  <a:lnTo>
                    <a:pt x="284" y="216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54000" tIns="10800" rIns="54000" bIns="10800" anchor="ctr"/>
            <a:lstStyle/>
            <a:p>
              <a:endParaRPr lang="de-DE" sz="1400"/>
            </a:p>
          </p:txBody>
        </p:sp>
      </p:grpSp>
      <p:grpSp>
        <p:nvGrpSpPr>
          <p:cNvPr id="10" name="Group 68"/>
          <p:cNvGrpSpPr>
            <a:grpSpLocks/>
          </p:cNvGrpSpPr>
          <p:nvPr/>
        </p:nvGrpSpPr>
        <p:grpSpPr bwMode="auto">
          <a:xfrm>
            <a:off x="4545014" y="4640263"/>
            <a:ext cx="266700" cy="285750"/>
            <a:chOff x="4411" y="1472"/>
            <a:chExt cx="196" cy="199"/>
          </a:xfrm>
        </p:grpSpPr>
        <p:sp>
          <p:nvSpPr>
            <p:cNvPr id="11337" name="Oval 69"/>
            <p:cNvSpPr>
              <a:spLocks noChangeArrowheads="1"/>
            </p:cNvSpPr>
            <p:nvPr/>
          </p:nvSpPr>
          <p:spPr bwMode="auto">
            <a:xfrm>
              <a:off x="4411" y="1472"/>
              <a:ext cx="195" cy="19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54000" tIns="10800" rIns="54000" bIns="10800" anchor="ctr"/>
            <a:lstStyle/>
            <a:p>
              <a:endParaRPr lang="de-DE" sz="1400"/>
            </a:p>
          </p:txBody>
        </p:sp>
        <p:sp>
          <p:nvSpPr>
            <p:cNvPr id="11338" name="Arc 70"/>
            <p:cNvSpPr>
              <a:spLocks/>
            </p:cNvSpPr>
            <p:nvPr/>
          </p:nvSpPr>
          <p:spPr bwMode="auto">
            <a:xfrm>
              <a:off x="4412" y="1473"/>
              <a:ext cx="195" cy="198"/>
            </a:xfrm>
            <a:custGeom>
              <a:avLst/>
              <a:gdLst>
                <a:gd name="T0" fmla="*/ 98 w 43200"/>
                <a:gd name="T1" fmla="*/ 0 h 43200"/>
                <a:gd name="T2" fmla="*/ 0 w 43200"/>
                <a:gd name="T3" fmla="*/ 98 h 43200"/>
                <a:gd name="T4" fmla="*/ 98 w 43200"/>
                <a:gd name="T5" fmla="*/ 99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21499"/>
                    <a:pt x="0" y="21399"/>
                    <a:pt x="2" y="21300"/>
                  </a:cubicBezTo>
                </a:path>
                <a:path w="43200" h="43200" stroke="0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21499"/>
                    <a:pt x="0" y="21399"/>
                    <a:pt x="2" y="213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54000" tIns="10800" rIns="54000" bIns="10800" anchor="ctr"/>
            <a:lstStyle/>
            <a:p>
              <a:endParaRPr lang="de-DE" sz="1400"/>
            </a:p>
          </p:txBody>
        </p:sp>
      </p:grpSp>
      <p:grpSp>
        <p:nvGrpSpPr>
          <p:cNvPr id="11" name="Group 71"/>
          <p:cNvGrpSpPr>
            <a:grpSpLocks/>
          </p:cNvGrpSpPr>
          <p:nvPr/>
        </p:nvGrpSpPr>
        <p:grpSpPr bwMode="auto">
          <a:xfrm>
            <a:off x="4545014" y="4157666"/>
            <a:ext cx="266700" cy="287337"/>
            <a:chOff x="2352" y="1536"/>
            <a:chExt cx="290" cy="290"/>
          </a:xfrm>
        </p:grpSpPr>
        <p:sp>
          <p:nvSpPr>
            <p:cNvPr id="11335" name="Oval 72"/>
            <p:cNvSpPr>
              <a:spLocks noChangeArrowheads="1"/>
            </p:cNvSpPr>
            <p:nvPr/>
          </p:nvSpPr>
          <p:spPr bwMode="auto">
            <a:xfrm>
              <a:off x="2352" y="1536"/>
              <a:ext cx="288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54000" tIns="10800" rIns="54000" bIns="10800" anchor="ctr"/>
            <a:lstStyle/>
            <a:p>
              <a:endParaRPr lang="de-DE" sz="1400"/>
            </a:p>
          </p:txBody>
        </p:sp>
        <p:sp>
          <p:nvSpPr>
            <p:cNvPr id="11336" name="Arc 73"/>
            <p:cNvSpPr>
              <a:spLocks/>
            </p:cNvSpPr>
            <p:nvPr/>
          </p:nvSpPr>
          <p:spPr bwMode="auto">
            <a:xfrm>
              <a:off x="2354" y="1538"/>
              <a:ext cx="288" cy="288"/>
            </a:xfrm>
            <a:custGeom>
              <a:avLst/>
              <a:gdLst>
                <a:gd name="T0" fmla="*/ 144 w 43200"/>
                <a:gd name="T1" fmla="*/ 0 h 43200"/>
                <a:gd name="T2" fmla="*/ 0 w 43200"/>
                <a:gd name="T3" fmla="*/ 142 h 43200"/>
                <a:gd name="T4" fmla="*/ 144 w 43200"/>
                <a:gd name="T5" fmla="*/ 144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21499"/>
                    <a:pt x="0" y="21399"/>
                    <a:pt x="2" y="21300"/>
                  </a:cubicBezTo>
                </a:path>
                <a:path w="43200" h="43200" stroke="0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21499"/>
                    <a:pt x="0" y="21399"/>
                    <a:pt x="2" y="213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54000" tIns="10800" rIns="54000" bIns="10800" anchor="ctr"/>
            <a:lstStyle/>
            <a:p>
              <a:endParaRPr lang="de-DE" sz="1400"/>
            </a:p>
          </p:txBody>
        </p:sp>
      </p:grpSp>
      <p:grpSp>
        <p:nvGrpSpPr>
          <p:cNvPr id="12" name="Group 74"/>
          <p:cNvGrpSpPr>
            <a:grpSpLocks/>
          </p:cNvGrpSpPr>
          <p:nvPr/>
        </p:nvGrpSpPr>
        <p:grpSpPr bwMode="auto">
          <a:xfrm>
            <a:off x="4545014" y="3724275"/>
            <a:ext cx="266700" cy="287338"/>
            <a:chOff x="2352" y="1536"/>
            <a:chExt cx="290" cy="290"/>
          </a:xfrm>
        </p:grpSpPr>
        <p:sp>
          <p:nvSpPr>
            <p:cNvPr id="11333" name="Oval 75"/>
            <p:cNvSpPr>
              <a:spLocks noChangeArrowheads="1"/>
            </p:cNvSpPr>
            <p:nvPr/>
          </p:nvSpPr>
          <p:spPr bwMode="auto">
            <a:xfrm>
              <a:off x="2352" y="1536"/>
              <a:ext cx="288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54000" tIns="10800" rIns="54000" bIns="10800" anchor="ctr"/>
            <a:lstStyle/>
            <a:p>
              <a:endParaRPr lang="de-DE" sz="140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1334" name="Arc 76"/>
            <p:cNvSpPr>
              <a:spLocks/>
            </p:cNvSpPr>
            <p:nvPr/>
          </p:nvSpPr>
          <p:spPr bwMode="auto">
            <a:xfrm>
              <a:off x="2354" y="1538"/>
              <a:ext cx="288" cy="288"/>
            </a:xfrm>
            <a:custGeom>
              <a:avLst/>
              <a:gdLst>
                <a:gd name="T0" fmla="*/ 144 w 43200"/>
                <a:gd name="T1" fmla="*/ 0 h 43200"/>
                <a:gd name="T2" fmla="*/ 0 w 43200"/>
                <a:gd name="T3" fmla="*/ 142 h 43200"/>
                <a:gd name="T4" fmla="*/ 144 w 43200"/>
                <a:gd name="T5" fmla="*/ 144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21499"/>
                    <a:pt x="0" y="21399"/>
                    <a:pt x="2" y="21300"/>
                  </a:cubicBezTo>
                </a:path>
                <a:path w="43200" h="43200" stroke="0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21499"/>
                    <a:pt x="0" y="21399"/>
                    <a:pt x="2" y="213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54000" tIns="10800" rIns="54000" bIns="10800" anchor="ctr"/>
            <a:lstStyle/>
            <a:p>
              <a:endParaRPr lang="de-DE" sz="140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13" name="Group 77"/>
          <p:cNvGrpSpPr>
            <a:grpSpLocks/>
          </p:cNvGrpSpPr>
          <p:nvPr/>
        </p:nvGrpSpPr>
        <p:grpSpPr bwMode="auto">
          <a:xfrm>
            <a:off x="5449891" y="4640263"/>
            <a:ext cx="265112" cy="285750"/>
            <a:chOff x="2352" y="1536"/>
            <a:chExt cx="290" cy="290"/>
          </a:xfrm>
        </p:grpSpPr>
        <p:sp>
          <p:nvSpPr>
            <p:cNvPr id="11331" name="Oval 78"/>
            <p:cNvSpPr>
              <a:spLocks noChangeArrowheads="1"/>
            </p:cNvSpPr>
            <p:nvPr/>
          </p:nvSpPr>
          <p:spPr bwMode="auto">
            <a:xfrm>
              <a:off x="2352" y="1536"/>
              <a:ext cx="288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54000" tIns="10800" rIns="54000" bIns="10800" anchor="ctr"/>
            <a:lstStyle/>
            <a:p>
              <a:endParaRPr lang="de-DE" sz="1400"/>
            </a:p>
          </p:txBody>
        </p:sp>
        <p:sp>
          <p:nvSpPr>
            <p:cNvPr id="11332" name="Arc 79"/>
            <p:cNvSpPr>
              <a:spLocks/>
            </p:cNvSpPr>
            <p:nvPr/>
          </p:nvSpPr>
          <p:spPr bwMode="auto">
            <a:xfrm>
              <a:off x="2354" y="1538"/>
              <a:ext cx="288" cy="288"/>
            </a:xfrm>
            <a:custGeom>
              <a:avLst/>
              <a:gdLst>
                <a:gd name="T0" fmla="*/ 144 w 43200"/>
                <a:gd name="T1" fmla="*/ 0 h 43200"/>
                <a:gd name="T2" fmla="*/ 0 w 43200"/>
                <a:gd name="T3" fmla="*/ 142 h 43200"/>
                <a:gd name="T4" fmla="*/ 144 w 43200"/>
                <a:gd name="T5" fmla="*/ 144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21499"/>
                    <a:pt x="0" y="21399"/>
                    <a:pt x="2" y="21300"/>
                  </a:cubicBezTo>
                </a:path>
                <a:path w="43200" h="43200" stroke="0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21499"/>
                    <a:pt x="0" y="21399"/>
                    <a:pt x="2" y="213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54000" tIns="10800" rIns="54000" bIns="10800" anchor="ctr"/>
            <a:lstStyle/>
            <a:p>
              <a:endParaRPr lang="de-DE" sz="1400"/>
            </a:p>
          </p:txBody>
        </p:sp>
      </p:grpSp>
      <p:grpSp>
        <p:nvGrpSpPr>
          <p:cNvPr id="14" name="Group 80"/>
          <p:cNvGrpSpPr>
            <a:grpSpLocks/>
          </p:cNvGrpSpPr>
          <p:nvPr/>
        </p:nvGrpSpPr>
        <p:grpSpPr bwMode="auto">
          <a:xfrm>
            <a:off x="5468940" y="5162550"/>
            <a:ext cx="265112" cy="287338"/>
            <a:chOff x="2352" y="1536"/>
            <a:chExt cx="290" cy="290"/>
          </a:xfrm>
        </p:grpSpPr>
        <p:sp>
          <p:nvSpPr>
            <p:cNvPr id="11329" name="Oval 81"/>
            <p:cNvSpPr>
              <a:spLocks noChangeArrowheads="1"/>
            </p:cNvSpPr>
            <p:nvPr/>
          </p:nvSpPr>
          <p:spPr bwMode="auto">
            <a:xfrm>
              <a:off x="2352" y="1536"/>
              <a:ext cx="288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54000" tIns="10800" rIns="54000" bIns="10800" anchor="ctr"/>
            <a:lstStyle/>
            <a:p>
              <a:endParaRPr lang="de-DE" sz="1400"/>
            </a:p>
          </p:txBody>
        </p:sp>
        <p:sp>
          <p:nvSpPr>
            <p:cNvPr id="11330" name="Arc 82"/>
            <p:cNvSpPr>
              <a:spLocks/>
            </p:cNvSpPr>
            <p:nvPr/>
          </p:nvSpPr>
          <p:spPr bwMode="auto">
            <a:xfrm>
              <a:off x="2354" y="1538"/>
              <a:ext cx="288" cy="288"/>
            </a:xfrm>
            <a:custGeom>
              <a:avLst/>
              <a:gdLst>
                <a:gd name="T0" fmla="*/ 144 w 43200"/>
                <a:gd name="T1" fmla="*/ 0 h 43200"/>
                <a:gd name="T2" fmla="*/ 0 w 43200"/>
                <a:gd name="T3" fmla="*/ 142 h 43200"/>
                <a:gd name="T4" fmla="*/ 144 w 43200"/>
                <a:gd name="T5" fmla="*/ 144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21499"/>
                    <a:pt x="0" y="21399"/>
                    <a:pt x="2" y="21300"/>
                  </a:cubicBezTo>
                </a:path>
                <a:path w="43200" h="43200" stroke="0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21499"/>
                    <a:pt x="0" y="21399"/>
                    <a:pt x="2" y="213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54000" tIns="10800" rIns="54000" bIns="10800" anchor="ctr"/>
            <a:lstStyle/>
            <a:p>
              <a:endParaRPr lang="de-DE" sz="1400"/>
            </a:p>
          </p:txBody>
        </p:sp>
      </p:grpSp>
      <p:grpSp>
        <p:nvGrpSpPr>
          <p:cNvPr id="15" name="Group 83"/>
          <p:cNvGrpSpPr>
            <a:grpSpLocks/>
          </p:cNvGrpSpPr>
          <p:nvPr/>
        </p:nvGrpSpPr>
        <p:grpSpPr bwMode="auto">
          <a:xfrm>
            <a:off x="4545014" y="5162550"/>
            <a:ext cx="266700" cy="287338"/>
            <a:chOff x="2352" y="1536"/>
            <a:chExt cx="290" cy="290"/>
          </a:xfrm>
        </p:grpSpPr>
        <p:sp>
          <p:nvSpPr>
            <p:cNvPr id="11327" name="Oval 84"/>
            <p:cNvSpPr>
              <a:spLocks noChangeArrowheads="1"/>
            </p:cNvSpPr>
            <p:nvPr/>
          </p:nvSpPr>
          <p:spPr bwMode="auto">
            <a:xfrm>
              <a:off x="2352" y="1536"/>
              <a:ext cx="288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54000" tIns="10800" rIns="54000" bIns="10800" anchor="ctr"/>
            <a:lstStyle/>
            <a:p>
              <a:endParaRPr lang="de-DE" sz="1400"/>
            </a:p>
          </p:txBody>
        </p:sp>
        <p:sp>
          <p:nvSpPr>
            <p:cNvPr id="11328" name="Arc 85"/>
            <p:cNvSpPr>
              <a:spLocks/>
            </p:cNvSpPr>
            <p:nvPr/>
          </p:nvSpPr>
          <p:spPr bwMode="auto">
            <a:xfrm>
              <a:off x="2354" y="1538"/>
              <a:ext cx="288" cy="288"/>
            </a:xfrm>
            <a:custGeom>
              <a:avLst/>
              <a:gdLst>
                <a:gd name="T0" fmla="*/ 144 w 43200"/>
                <a:gd name="T1" fmla="*/ 0 h 43200"/>
                <a:gd name="T2" fmla="*/ 0 w 43200"/>
                <a:gd name="T3" fmla="*/ 142 h 43200"/>
                <a:gd name="T4" fmla="*/ 144 w 43200"/>
                <a:gd name="T5" fmla="*/ 144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21499"/>
                    <a:pt x="0" y="21399"/>
                    <a:pt x="2" y="21300"/>
                  </a:cubicBezTo>
                </a:path>
                <a:path w="43200" h="43200" stroke="0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21499"/>
                    <a:pt x="0" y="21399"/>
                    <a:pt x="2" y="213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54000" tIns="10800" rIns="54000" bIns="10800" anchor="ctr"/>
            <a:lstStyle/>
            <a:p>
              <a:endParaRPr lang="de-DE" sz="1400"/>
            </a:p>
          </p:txBody>
        </p:sp>
      </p:grpSp>
      <p:grpSp>
        <p:nvGrpSpPr>
          <p:cNvPr id="16" name="Group 110"/>
          <p:cNvGrpSpPr>
            <a:grpSpLocks/>
          </p:cNvGrpSpPr>
          <p:nvPr/>
        </p:nvGrpSpPr>
        <p:grpSpPr bwMode="auto">
          <a:xfrm>
            <a:off x="5451476" y="3724275"/>
            <a:ext cx="263525" cy="285750"/>
            <a:chOff x="1968" y="1536"/>
            <a:chExt cx="289" cy="289"/>
          </a:xfrm>
        </p:grpSpPr>
        <p:sp>
          <p:nvSpPr>
            <p:cNvPr id="11325" name="Oval 111"/>
            <p:cNvSpPr>
              <a:spLocks noChangeArrowheads="1"/>
            </p:cNvSpPr>
            <p:nvPr/>
          </p:nvSpPr>
          <p:spPr bwMode="auto">
            <a:xfrm>
              <a:off x="1968" y="1536"/>
              <a:ext cx="288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54000" tIns="10800" rIns="54000" bIns="10800" anchor="ctr"/>
            <a:lstStyle/>
            <a:p>
              <a:endParaRPr lang="de-DE" sz="140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1326" name="Arc 112"/>
            <p:cNvSpPr>
              <a:spLocks/>
            </p:cNvSpPr>
            <p:nvPr/>
          </p:nvSpPr>
          <p:spPr bwMode="auto">
            <a:xfrm>
              <a:off x="2111" y="1537"/>
              <a:ext cx="146" cy="288"/>
            </a:xfrm>
            <a:custGeom>
              <a:avLst/>
              <a:gdLst>
                <a:gd name="T0" fmla="*/ 2 w 21884"/>
                <a:gd name="T1" fmla="*/ 0 h 43200"/>
                <a:gd name="T2" fmla="*/ 0 w 21884"/>
                <a:gd name="T3" fmla="*/ 288 h 43200"/>
                <a:gd name="T4" fmla="*/ 2 w 21884"/>
                <a:gd name="T5" fmla="*/ 144 h 43200"/>
                <a:gd name="T6" fmla="*/ 0 60000 65536"/>
                <a:gd name="T7" fmla="*/ 0 60000 65536"/>
                <a:gd name="T8" fmla="*/ 0 60000 65536"/>
                <a:gd name="T9" fmla="*/ 0 w 21884"/>
                <a:gd name="T10" fmla="*/ 0 h 43200"/>
                <a:gd name="T11" fmla="*/ 21884 w 21884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84" h="43200" fill="none" extrusionOk="0">
                  <a:moveTo>
                    <a:pt x="283" y="0"/>
                  </a:moveTo>
                  <a:cubicBezTo>
                    <a:pt x="12213" y="0"/>
                    <a:pt x="21884" y="9670"/>
                    <a:pt x="21884" y="21600"/>
                  </a:cubicBezTo>
                  <a:cubicBezTo>
                    <a:pt x="21884" y="33529"/>
                    <a:pt x="12213" y="43200"/>
                    <a:pt x="284" y="43200"/>
                  </a:cubicBezTo>
                  <a:cubicBezTo>
                    <a:pt x="189" y="43200"/>
                    <a:pt x="94" y="43199"/>
                    <a:pt x="-1" y="43198"/>
                  </a:cubicBezTo>
                </a:path>
                <a:path w="21884" h="43200" stroke="0" extrusionOk="0">
                  <a:moveTo>
                    <a:pt x="283" y="0"/>
                  </a:moveTo>
                  <a:cubicBezTo>
                    <a:pt x="12213" y="0"/>
                    <a:pt x="21884" y="9670"/>
                    <a:pt x="21884" y="21600"/>
                  </a:cubicBezTo>
                  <a:cubicBezTo>
                    <a:pt x="21884" y="33529"/>
                    <a:pt x="12213" y="43200"/>
                    <a:pt x="284" y="43200"/>
                  </a:cubicBezTo>
                  <a:cubicBezTo>
                    <a:pt x="189" y="43200"/>
                    <a:pt x="94" y="43199"/>
                    <a:pt x="-1" y="43198"/>
                  </a:cubicBezTo>
                  <a:lnTo>
                    <a:pt x="284" y="216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54000" tIns="10800" rIns="54000" bIns="10800" anchor="ctr"/>
            <a:lstStyle/>
            <a:p>
              <a:endParaRPr lang="de-DE" sz="140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17" name="Group 113"/>
          <p:cNvGrpSpPr>
            <a:grpSpLocks/>
          </p:cNvGrpSpPr>
          <p:nvPr/>
        </p:nvGrpSpPr>
        <p:grpSpPr bwMode="auto">
          <a:xfrm>
            <a:off x="5468944" y="4157663"/>
            <a:ext cx="261937" cy="285750"/>
            <a:chOff x="1968" y="1536"/>
            <a:chExt cx="289" cy="289"/>
          </a:xfrm>
        </p:grpSpPr>
        <p:sp>
          <p:nvSpPr>
            <p:cNvPr id="11323" name="Oval 114"/>
            <p:cNvSpPr>
              <a:spLocks noChangeArrowheads="1"/>
            </p:cNvSpPr>
            <p:nvPr/>
          </p:nvSpPr>
          <p:spPr bwMode="auto">
            <a:xfrm>
              <a:off x="1968" y="1536"/>
              <a:ext cx="288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54000" tIns="10800" rIns="54000" bIns="10800" anchor="ctr"/>
            <a:lstStyle/>
            <a:p>
              <a:endParaRPr lang="de-DE" sz="1400"/>
            </a:p>
          </p:txBody>
        </p:sp>
        <p:sp>
          <p:nvSpPr>
            <p:cNvPr id="11324" name="Arc 115"/>
            <p:cNvSpPr>
              <a:spLocks/>
            </p:cNvSpPr>
            <p:nvPr/>
          </p:nvSpPr>
          <p:spPr bwMode="auto">
            <a:xfrm>
              <a:off x="2111" y="1537"/>
              <a:ext cx="146" cy="288"/>
            </a:xfrm>
            <a:custGeom>
              <a:avLst/>
              <a:gdLst>
                <a:gd name="T0" fmla="*/ 2 w 21884"/>
                <a:gd name="T1" fmla="*/ 0 h 43200"/>
                <a:gd name="T2" fmla="*/ 0 w 21884"/>
                <a:gd name="T3" fmla="*/ 288 h 43200"/>
                <a:gd name="T4" fmla="*/ 2 w 21884"/>
                <a:gd name="T5" fmla="*/ 144 h 43200"/>
                <a:gd name="T6" fmla="*/ 0 60000 65536"/>
                <a:gd name="T7" fmla="*/ 0 60000 65536"/>
                <a:gd name="T8" fmla="*/ 0 60000 65536"/>
                <a:gd name="T9" fmla="*/ 0 w 21884"/>
                <a:gd name="T10" fmla="*/ 0 h 43200"/>
                <a:gd name="T11" fmla="*/ 21884 w 21884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84" h="43200" fill="none" extrusionOk="0">
                  <a:moveTo>
                    <a:pt x="283" y="0"/>
                  </a:moveTo>
                  <a:cubicBezTo>
                    <a:pt x="12213" y="0"/>
                    <a:pt x="21884" y="9670"/>
                    <a:pt x="21884" y="21600"/>
                  </a:cubicBezTo>
                  <a:cubicBezTo>
                    <a:pt x="21884" y="33529"/>
                    <a:pt x="12213" y="43200"/>
                    <a:pt x="284" y="43200"/>
                  </a:cubicBezTo>
                  <a:cubicBezTo>
                    <a:pt x="189" y="43200"/>
                    <a:pt x="94" y="43199"/>
                    <a:pt x="-1" y="43198"/>
                  </a:cubicBezTo>
                </a:path>
                <a:path w="21884" h="43200" stroke="0" extrusionOk="0">
                  <a:moveTo>
                    <a:pt x="283" y="0"/>
                  </a:moveTo>
                  <a:cubicBezTo>
                    <a:pt x="12213" y="0"/>
                    <a:pt x="21884" y="9670"/>
                    <a:pt x="21884" y="21600"/>
                  </a:cubicBezTo>
                  <a:cubicBezTo>
                    <a:pt x="21884" y="33529"/>
                    <a:pt x="12213" y="43200"/>
                    <a:pt x="284" y="43200"/>
                  </a:cubicBezTo>
                  <a:cubicBezTo>
                    <a:pt x="189" y="43200"/>
                    <a:pt x="94" y="43199"/>
                    <a:pt x="-1" y="43198"/>
                  </a:cubicBezTo>
                  <a:lnTo>
                    <a:pt x="284" y="216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54000" tIns="10800" rIns="54000" bIns="10800" anchor="ctr"/>
            <a:lstStyle/>
            <a:p>
              <a:endParaRPr lang="de-DE" sz="1400"/>
            </a:p>
          </p:txBody>
        </p:sp>
      </p:grpSp>
      <p:grpSp>
        <p:nvGrpSpPr>
          <p:cNvPr id="18" name="Group 116"/>
          <p:cNvGrpSpPr>
            <a:grpSpLocks/>
          </p:cNvGrpSpPr>
          <p:nvPr/>
        </p:nvGrpSpPr>
        <p:grpSpPr bwMode="auto">
          <a:xfrm>
            <a:off x="6251576" y="3724275"/>
            <a:ext cx="263525" cy="285750"/>
            <a:chOff x="1968" y="1536"/>
            <a:chExt cx="289" cy="289"/>
          </a:xfrm>
        </p:grpSpPr>
        <p:sp>
          <p:nvSpPr>
            <p:cNvPr id="11321" name="Oval 117"/>
            <p:cNvSpPr>
              <a:spLocks noChangeArrowheads="1"/>
            </p:cNvSpPr>
            <p:nvPr/>
          </p:nvSpPr>
          <p:spPr bwMode="auto">
            <a:xfrm>
              <a:off x="1968" y="1536"/>
              <a:ext cx="288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54000" tIns="10800" rIns="54000" bIns="10800" anchor="ctr"/>
            <a:lstStyle/>
            <a:p>
              <a:endParaRPr lang="de-DE" sz="140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1322" name="Arc 118"/>
            <p:cNvSpPr>
              <a:spLocks/>
            </p:cNvSpPr>
            <p:nvPr/>
          </p:nvSpPr>
          <p:spPr bwMode="auto">
            <a:xfrm>
              <a:off x="2111" y="1537"/>
              <a:ext cx="146" cy="288"/>
            </a:xfrm>
            <a:custGeom>
              <a:avLst/>
              <a:gdLst>
                <a:gd name="T0" fmla="*/ 2 w 21884"/>
                <a:gd name="T1" fmla="*/ 0 h 43200"/>
                <a:gd name="T2" fmla="*/ 0 w 21884"/>
                <a:gd name="T3" fmla="*/ 288 h 43200"/>
                <a:gd name="T4" fmla="*/ 2 w 21884"/>
                <a:gd name="T5" fmla="*/ 144 h 43200"/>
                <a:gd name="T6" fmla="*/ 0 60000 65536"/>
                <a:gd name="T7" fmla="*/ 0 60000 65536"/>
                <a:gd name="T8" fmla="*/ 0 60000 65536"/>
                <a:gd name="T9" fmla="*/ 0 w 21884"/>
                <a:gd name="T10" fmla="*/ 0 h 43200"/>
                <a:gd name="T11" fmla="*/ 21884 w 21884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84" h="43200" fill="none" extrusionOk="0">
                  <a:moveTo>
                    <a:pt x="283" y="0"/>
                  </a:moveTo>
                  <a:cubicBezTo>
                    <a:pt x="12213" y="0"/>
                    <a:pt x="21884" y="9670"/>
                    <a:pt x="21884" y="21600"/>
                  </a:cubicBezTo>
                  <a:cubicBezTo>
                    <a:pt x="21884" y="33529"/>
                    <a:pt x="12213" y="43200"/>
                    <a:pt x="284" y="43200"/>
                  </a:cubicBezTo>
                  <a:cubicBezTo>
                    <a:pt x="189" y="43200"/>
                    <a:pt x="94" y="43199"/>
                    <a:pt x="-1" y="43198"/>
                  </a:cubicBezTo>
                </a:path>
                <a:path w="21884" h="43200" stroke="0" extrusionOk="0">
                  <a:moveTo>
                    <a:pt x="283" y="0"/>
                  </a:moveTo>
                  <a:cubicBezTo>
                    <a:pt x="12213" y="0"/>
                    <a:pt x="21884" y="9670"/>
                    <a:pt x="21884" y="21600"/>
                  </a:cubicBezTo>
                  <a:cubicBezTo>
                    <a:pt x="21884" y="33529"/>
                    <a:pt x="12213" y="43200"/>
                    <a:pt x="284" y="43200"/>
                  </a:cubicBezTo>
                  <a:cubicBezTo>
                    <a:pt x="189" y="43200"/>
                    <a:pt x="94" y="43199"/>
                    <a:pt x="-1" y="43198"/>
                  </a:cubicBezTo>
                  <a:lnTo>
                    <a:pt x="284" y="216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54000" tIns="10800" rIns="54000" bIns="10800" anchor="ctr"/>
            <a:lstStyle/>
            <a:p>
              <a:endParaRPr lang="de-DE" sz="140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19" name="Group 119"/>
          <p:cNvGrpSpPr>
            <a:grpSpLocks/>
          </p:cNvGrpSpPr>
          <p:nvPr/>
        </p:nvGrpSpPr>
        <p:grpSpPr bwMode="auto">
          <a:xfrm>
            <a:off x="6269040" y="4157663"/>
            <a:ext cx="263525" cy="285750"/>
            <a:chOff x="1968" y="1536"/>
            <a:chExt cx="289" cy="289"/>
          </a:xfrm>
        </p:grpSpPr>
        <p:sp>
          <p:nvSpPr>
            <p:cNvPr id="11319" name="Oval 120"/>
            <p:cNvSpPr>
              <a:spLocks noChangeArrowheads="1"/>
            </p:cNvSpPr>
            <p:nvPr/>
          </p:nvSpPr>
          <p:spPr bwMode="auto">
            <a:xfrm>
              <a:off x="1968" y="1536"/>
              <a:ext cx="288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54000" tIns="10800" rIns="54000" bIns="10800" anchor="ctr"/>
            <a:lstStyle/>
            <a:p>
              <a:endParaRPr lang="de-DE" sz="1400"/>
            </a:p>
          </p:txBody>
        </p:sp>
        <p:sp>
          <p:nvSpPr>
            <p:cNvPr id="11320" name="Arc 121"/>
            <p:cNvSpPr>
              <a:spLocks/>
            </p:cNvSpPr>
            <p:nvPr/>
          </p:nvSpPr>
          <p:spPr bwMode="auto">
            <a:xfrm>
              <a:off x="2111" y="1537"/>
              <a:ext cx="146" cy="288"/>
            </a:xfrm>
            <a:custGeom>
              <a:avLst/>
              <a:gdLst>
                <a:gd name="T0" fmla="*/ 2 w 21884"/>
                <a:gd name="T1" fmla="*/ 0 h 43200"/>
                <a:gd name="T2" fmla="*/ 0 w 21884"/>
                <a:gd name="T3" fmla="*/ 288 h 43200"/>
                <a:gd name="T4" fmla="*/ 2 w 21884"/>
                <a:gd name="T5" fmla="*/ 144 h 43200"/>
                <a:gd name="T6" fmla="*/ 0 60000 65536"/>
                <a:gd name="T7" fmla="*/ 0 60000 65536"/>
                <a:gd name="T8" fmla="*/ 0 60000 65536"/>
                <a:gd name="T9" fmla="*/ 0 w 21884"/>
                <a:gd name="T10" fmla="*/ 0 h 43200"/>
                <a:gd name="T11" fmla="*/ 21884 w 21884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84" h="43200" fill="none" extrusionOk="0">
                  <a:moveTo>
                    <a:pt x="283" y="0"/>
                  </a:moveTo>
                  <a:cubicBezTo>
                    <a:pt x="12213" y="0"/>
                    <a:pt x="21884" y="9670"/>
                    <a:pt x="21884" y="21600"/>
                  </a:cubicBezTo>
                  <a:cubicBezTo>
                    <a:pt x="21884" y="33529"/>
                    <a:pt x="12213" y="43200"/>
                    <a:pt x="284" y="43200"/>
                  </a:cubicBezTo>
                  <a:cubicBezTo>
                    <a:pt x="189" y="43200"/>
                    <a:pt x="94" y="43199"/>
                    <a:pt x="-1" y="43198"/>
                  </a:cubicBezTo>
                </a:path>
                <a:path w="21884" h="43200" stroke="0" extrusionOk="0">
                  <a:moveTo>
                    <a:pt x="283" y="0"/>
                  </a:moveTo>
                  <a:cubicBezTo>
                    <a:pt x="12213" y="0"/>
                    <a:pt x="21884" y="9670"/>
                    <a:pt x="21884" y="21600"/>
                  </a:cubicBezTo>
                  <a:cubicBezTo>
                    <a:pt x="21884" y="33529"/>
                    <a:pt x="12213" y="43200"/>
                    <a:pt x="284" y="43200"/>
                  </a:cubicBezTo>
                  <a:cubicBezTo>
                    <a:pt x="189" y="43200"/>
                    <a:pt x="94" y="43199"/>
                    <a:pt x="-1" y="43198"/>
                  </a:cubicBezTo>
                  <a:lnTo>
                    <a:pt x="284" y="216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54000" tIns="10800" rIns="54000" bIns="10800" anchor="ctr"/>
            <a:lstStyle/>
            <a:p>
              <a:endParaRPr lang="de-DE" sz="1400"/>
            </a:p>
          </p:txBody>
        </p:sp>
      </p:grpSp>
      <p:grpSp>
        <p:nvGrpSpPr>
          <p:cNvPr id="20" name="Group 131"/>
          <p:cNvGrpSpPr>
            <a:grpSpLocks/>
          </p:cNvGrpSpPr>
          <p:nvPr/>
        </p:nvGrpSpPr>
        <p:grpSpPr bwMode="auto">
          <a:xfrm>
            <a:off x="6269040" y="5162552"/>
            <a:ext cx="263525" cy="284163"/>
            <a:chOff x="1584" y="1536"/>
            <a:chExt cx="288" cy="288"/>
          </a:xfrm>
        </p:grpSpPr>
        <p:sp>
          <p:nvSpPr>
            <p:cNvPr id="11317" name="Oval 132"/>
            <p:cNvSpPr>
              <a:spLocks noChangeArrowheads="1"/>
            </p:cNvSpPr>
            <p:nvPr/>
          </p:nvSpPr>
          <p:spPr bwMode="auto">
            <a:xfrm>
              <a:off x="1584" y="1536"/>
              <a:ext cx="288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54000" tIns="10800" rIns="54000" bIns="10800" anchor="ctr"/>
            <a:lstStyle/>
            <a:p>
              <a:endParaRPr lang="de-DE" sz="1400"/>
            </a:p>
          </p:txBody>
        </p:sp>
        <p:sp>
          <p:nvSpPr>
            <p:cNvPr id="11318" name="Arc 133"/>
            <p:cNvSpPr>
              <a:spLocks/>
            </p:cNvSpPr>
            <p:nvPr/>
          </p:nvSpPr>
          <p:spPr bwMode="auto">
            <a:xfrm>
              <a:off x="1728" y="1536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144 w 21600"/>
                <a:gd name="T3" fmla="*/ 144 h 21600"/>
                <a:gd name="T4" fmla="*/ 0 w 21600"/>
                <a:gd name="T5" fmla="*/ 14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54000" tIns="10800" rIns="54000" bIns="10800" anchor="ctr"/>
            <a:lstStyle/>
            <a:p>
              <a:endParaRPr lang="de-DE" sz="1400"/>
            </a:p>
          </p:txBody>
        </p:sp>
      </p:grpSp>
      <p:grpSp>
        <p:nvGrpSpPr>
          <p:cNvPr id="21" name="Group 134"/>
          <p:cNvGrpSpPr>
            <a:grpSpLocks/>
          </p:cNvGrpSpPr>
          <p:nvPr/>
        </p:nvGrpSpPr>
        <p:grpSpPr bwMode="auto">
          <a:xfrm>
            <a:off x="6269040" y="4640263"/>
            <a:ext cx="263525" cy="284162"/>
            <a:chOff x="1968" y="1536"/>
            <a:chExt cx="289" cy="289"/>
          </a:xfrm>
        </p:grpSpPr>
        <p:sp>
          <p:nvSpPr>
            <p:cNvPr id="11315" name="Oval 135"/>
            <p:cNvSpPr>
              <a:spLocks noChangeArrowheads="1"/>
            </p:cNvSpPr>
            <p:nvPr/>
          </p:nvSpPr>
          <p:spPr bwMode="auto">
            <a:xfrm>
              <a:off x="1968" y="1536"/>
              <a:ext cx="288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54000" tIns="10800" rIns="54000" bIns="10800" anchor="ctr"/>
            <a:lstStyle/>
            <a:p>
              <a:endParaRPr lang="de-DE" sz="1400"/>
            </a:p>
          </p:txBody>
        </p:sp>
        <p:sp>
          <p:nvSpPr>
            <p:cNvPr id="11316" name="Arc 136"/>
            <p:cNvSpPr>
              <a:spLocks/>
            </p:cNvSpPr>
            <p:nvPr/>
          </p:nvSpPr>
          <p:spPr bwMode="auto">
            <a:xfrm>
              <a:off x="2111" y="1537"/>
              <a:ext cx="146" cy="288"/>
            </a:xfrm>
            <a:custGeom>
              <a:avLst/>
              <a:gdLst>
                <a:gd name="T0" fmla="*/ 2 w 21884"/>
                <a:gd name="T1" fmla="*/ 0 h 43200"/>
                <a:gd name="T2" fmla="*/ 0 w 21884"/>
                <a:gd name="T3" fmla="*/ 288 h 43200"/>
                <a:gd name="T4" fmla="*/ 2 w 21884"/>
                <a:gd name="T5" fmla="*/ 144 h 43200"/>
                <a:gd name="T6" fmla="*/ 0 60000 65536"/>
                <a:gd name="T7" fmla="*/ 0 60000 65536"/>
                <a:gd name="T8" fmla="*/ 0 60000 65536"/>
                <a:gd name="T9" fmla="*/ 0 w 21884"/>
                <a:gd name="T10" fmla="*/ 0 h 43200"/>
                <a:gd name="T11" fmla="*/ 21884 w 21884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84" h="43200" fill="none" extrusionOk="0">
                  <a:moveTo>
                    <a:pt x="283" y="0"/>
                  </a:moveTo>
                  <a:cubicBezTo>
                    <a:pt x="12213" y="0"/>
                    <a:pt x="21884" y="9670"/>
                    <a:pt x="21884" y="21600"/>
                  </a:cubicBezTo>
                  <a:cubicBezTo>
                    <a:pt x="21884" y="33529"/>
                    <a:pt x="12213" y="43200"/>
                    <a:pt x="284" y="43200"/>
                  </a:cubicBezTo>
                  <a:cubicBezTo>
                    <a:pt x="189" y="43200"/>
                    <a:pt x="94" y="43199"/>
                    <a:pt x="-1" y="43198"/>
                  </a:cubicBezTo>
                </a:path>
                <a:path w="21884" h="43200" stroke="0" extrusionOk="0">
                  <a:moveTo>
                    <a:pt x="283" y="0"/>
                  </a:moveTo>
                  <a:cubicBezTo>
                    <a:pt x="12213" y="0"/>
                    <a:pt x="21884" y="9670"/>
                    <a:pt x="21884" y="21600"/>
                  </a:cubicBezTo>
                  <a:cubicBezTo>
                    <a:pt x="21884" y="33529"/>
                    <a:pt x="12213" y="43200"/>
                    <a:pt x="284" y="43200"/>
                  </a:cubicBezTo>
                  <a:cubicBezTo>
                    <a:pt x="189" y="43200"/>
                    <a:pt x="94" y="43199"/>
                    <a:pt x="-1" y="43198"/>
                  </a:cubicBezTo>
                  <a:lnTo>
                    <a:pt x="284" y="216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54000" tIns="10800" rIns="54000" bIns="10800" anchor="ctr"/>
            <a:lstStyle/>
            <a:p>
              <a:endParaRPr lang="de-DE" sz="1400"/>
            </a:p>
          </p:txBody>
        </p:sp>
      </p:grpSp>
      <p:sp>
        <p:nvSpPr>
          <p:cNvPr id="287884" name="Rectangle 140"/>
          <p:cNvSpPr>
            <a:spLocks noChangeArrowheads="1"/>
          </p:cNvSpPr>
          <p:nvPr/>
        </p:nvSpPr>
        <p:spPr bwMode="auto">
          <a:xfrm>
            <a:off x="6884991" y="2874963"/>
            <a:ext cx="779463" cy="62865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87272" tIns="43636" rIns="87272" bIns="43636" anchor="ctr"/>
          <a:lstStyle/>
          <a:p>
            <a:pPr algn="ctr" defTabSz="873125" eaLnBrk="0" hangingPunct="0">
              <a:defRPr/>
            </a:pPr>
            <a:r>
              <a:rPr lang="ru-RU" altLang="ja-JP" sz="1100" b="1" dirty="0" smtClean="0">
                <a:solidFill>
                  <a:schemeClr val="bg2">
                    <a:lumMod val="10000"/>
                  </a:schemeClr>
                </a:solidFill>
              </a:rPr>
              <a:t>Сенсорика</a:t>
            </a:r>
            <a:endParaRPr lang="ru-RU" altLang="ja-JP" sz="1100" b="1" dirty="0">
              <a:solidFill>
                <a:schemeClr val="bg2">
                  <a:lumMod val="10000"/>
                </a:schemeClr>
              </a:solidFill>
              <a:ea typeface="MS PGothic" pitchFamily="34" charset="-128"/>
            </a:endParaRPr>
          </a:p>
        </p:txBody>
      </p:sp>
      <p:grpSp>
        <p:nvGrpSpPr>
          <p:cNvPr id="22" name="Group 141"/>
          <p:cNvGrpSpPr>
            <a:grpSpLocks/>
          </p:cNvGrpSpPr>
          <p:nvPr/>
        </p:nvGrpSpPr>
        <p:grpSpPr bwMode="auto">
          <a:xfrm>
            <a:off x="7113592" y="3724275"/>
            <a:ext cx="263525" cy="285750"/>
            <a:chOff x="1968" y="1536"/>
            <a:chExt cx="289" cy="289"/>
          </a:xfrm>
        </p:grpSpPr>
        <p:sp>
          <p:nvSpPr>
            <p:cNvPr id="11313" name="Oval 142"/>
            <p:cNvSpPr>
              <a:spLocks noChangeArrowheads="1"/>
            </p:cNvSpPr>
            <p:nvPr/>
          </p:nvSpPr>
          <p:spPr bwMode="auto">
            <a:xfrm>
              <a:off x="1968" y="1536"/>
              <a:ext cx="288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54000" tIns="10800" rIns="54000" bIns="10800" anchor="ctr"/>
            <a:lstStyle/>
            <a:p>
              <a:endParaRPr lang="de-DE" sz="140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1314" name="Arc 143"/>
            <p:cNvSpPr>
              <a:spLocks/>
            </p:cNvSpPr>
            <p:nvPr/>
          </p:nvSpPr>
          <p:spPr bwMode="auto">
            <a:xfrm>
              <a:off x="2111" y="1537"/>
              <a:ext cx="146" cy="288"/>
            </a:xfrm>
            <a:custGeom>
              <a:avLst/>
              <a:gdLst>
                <a:gd name="T0" fmla="*/ 2 w 21884"/>
                <a:gd name="T1" fmla="*/ 0 h 43200"/>
                <a:gd name="T2" fmla="*/ 0 w 21884"/>
                <a:gd name="T3" fmla="*/ 288 h 43200"/>
                <a:gd name="T4" fmla="*/ 2 w 21884"/>
                <a:gd name="T5" fmla="*/ 144 h 43200"/>
                <a:gd name="T6" fmla="*/ 0 60000 65536"/>
                <a:gd name="T7" fmla="*/ 0 60000 65536"/>
                <a:gd name="T8" fmla="*/ 0 60000 65536"/>
                <a:gd name="T9" fmla="*/ 0 w 21884"/>
                <a:gd name="T10" fmla="*/ 0 h 43200"/>
                <a:gd name="T11" fmla="*/ 21884 w 21884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84" h="43200" fill="none" extrusionOk="0">
                  <a:moveTo>
                    <a:pt x="283" y="0"/>
                  </a:moveTo>
                  <a:cubicBezTo>
                    <a:pt x="12213" y="0"/>
                    <a:pt x="21884" y="9670"/>
                    <a:pt x="21884" y="21600"/>
                  </a:cubicBezTo>
                  <a:cubicBezTo>
                    <a:pt x="21884" y="33529"/>
                    <a:pt x="12213" y="43200"/>
                    <a:pt x="284" y="43200"/>
                  </a:cubicBezTo>
                  <a:cubicBezTo>
                    <a:pt x="189" y="43200"/>
                    <a:pt x="94" y="43199"/>
                    <a:pt x="-1" y="43198"/>
                  </a:cubicBezTo>
                </a:path>
                <a:path w="21884" h="43200" stroke="0" extrusionOk="0">
                  <a:moveTo>
                    <a:pt x="283" y="0"/>
                  </a:moveTo>
                  <a:cubicBezTo>
                    <a:pt x="12213" y="0"/>
                    <a:pt x="21884" y="9670"/>
                    <a:pt x="21884" y="21600"/>
                  </a:cubicBezTo>
                  <a:cubicBezTo>
                    <a:pt x="21884" y="33529"/>
                    <a:pt x="12213" y="43200"/>
                    <a:pt x="284" y="43200"/>
                  </a:cubicBezTo>
                  <a:cubicBezTo>
                    <a:pt x="189" y="43200"/>
                    <a:pt x="94" y="43199"/>
                    <a:pt x="-1" y="43198"/>
                  </a:cubicBezTo>
                  <a:lnTo>
                    <a:pt x="284" y="216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54000" tIns="10800" rIns="54000" bIns="10800" anchor="ctr"/>
            <a:lstStyle/>
            <a:p>
              <a:endParaRPr lang="de-DE" sz="140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23" name="Group 144"/>
          <p:cNvGrpSpPr>
            <a:grpSpLocks/>
          </p:cNvGrpSpPr>
          <p:nvPr/>
        </p:nvGrpSpPr>
        <p:grpSpPr bwMode="auto">
          <a:xfrm>
            <a:off x="7131052" y="4157663"/>
            <a:ext cx="263525" cy="285750"/>
            <a:chOff x="1968" y="1536"/>
            <a:chExt cx="289" cy="289"/>
          </a:xfrm>
        </p:grpSpPr>
        <p:sp>
          <p:nvSpPr>
            <p:cNvPr id="11311" name="Oval 145"/>
            <p:cNvSpPr>
              <a:spLocks noChangeArrowheads="1"/>
            </p:cNvSpPr>
            <p:nvPr/>
          </p:nvSpPr>
          <p:spPr bwMode="auto">
            <a:xfrm>
              <a:off x="1968" y="1536"/>
              <a:ext cx="288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54000" tIns="10800" rIns="54000" bIns="10800" anchor="ctr"/>
            <a:lstStyle/>
            <a:p>
              <a:endParaRPr lang="de-DE" sz="1400"/>
            </a:p>
          </p:txBody>
        </p:sp>
        <p:sp>
          <p:nvSpPr>
            <p:cNvPr id="11312" name="Arc 146"/>
            <p:cNvSpPr>
              <a:spLocks/>
            </p:cNvSpPr>
            <p:nvPr/>
          </p:nvSpPr>
          <p:spPr bwMode="auto">
            <a:xfrm>
              <a:off x="2111" y="1537"/>
              <a:ext cx="146" cy="288"/>
            </a:xfrm>
            <a:custGeom>
              <a:avLst/>
              <a:gdLst>
                <a:gd name="T0" fmla="*/ 2 w 21884"/>
                <a:gd name="T1" fmla="*/ 0 h 43200"/>
                <a:gd name="T2" fmla="*/ 0 w 21884"/>
                <a:gd name="T3" fmla="*/ 288 h 43200"/>
                <a:gd name="T4" fmla="*/ 2 w 21884"/>
                <a:gd name="T5" fmla="*/ 144 h 43200"/>
                <a:gd name="T6" fmla="*/ 0 60000 65536"/>
                <a:gd name="T7" fmla="*/ 0 60000 65536"/>
                <a:gd name="T8" fmla="*/ 0 60000 65536"/>
                <a:gd name="T9" fmla="*/ 0 w 21884"/>
                <a:gd name="T10" fmla="*/ 0 h 43200"/>
                <a:gd name="T11" fmla="*/ 21884 w 21884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84" h="43200" fill="none" extrusionOk="0">
                  <a:moveTo>
                    <a:pt x="283" y="0"/>
                  </a:moveTo>
                  <a:cubicBezTo>
                    <a:pt x="12213" y="0"/>
                    <a:pt x="21884" y="9670"/>
                    <a:pt x="21884" y="21600"/>
                  </a:cubicBezTo>
                  <a:cubicBezTo>
                    <a:pt x="21884" y="33529"/>
                    <a:pt x="12213" y="43200"/>
                    <a:pt x="284" y="43200"/>
                  </a:cubicBezTo>
                  <a:cubicBezTo>
                    <a:pt x="189" y="43200"/>
                    <a:pt x="94" y="43199"/>
                    <a:pt x="-1" y="43198"/>
                  </a:cubicBezTo>
                </a:path>
                <a:path w="21884" h="43200" stroke="0" extrusionOk="0">
                  <a:moveTo>
                    <a:pt x="283" y="0"/>
                  </a:moveTo>
                  <a:cubicBezTo>
                    <a:pt x="12213" y="0"/>
                    <a:pt x="21884" y="9670"/>
                    <a:pt x="21884" y="21600"/>
                  </a:cubicBezTo>
                  <a:cubicBezTo>
                    <a:pt x="21884" y="33529"/>
                    <a:pt x="12213" y="43200"/>
                    <a:pt x="284" y="43200"/>
                  </a:cubicBezTo>
                  <a:cubicBezTo>
                    <a:pt x="189" y="43200"/>
                    <a:pt x="94" y="43199"/>
                    <a:pt x="-1" y="43198"/>
                  </a:cubicBezTo>
                  <a:lnTo>
                    <a:pt x="284" y="216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54000" tIns="10800" rIns="54000" bIns="10800" anchor="ctr"/>
            <a:lstStyle/>
            <a:p>
              <a:endParaRPr lang="de-DE" sz="1400"/>
            </a:p>
          </p:txBody>
        </p:sp>
      </p:grpSp>
      <p:grpSp>
        <p:nvGrpSpPr>
          <p:cNvPr id="24" name="Group 159"/>
          <p:cNvGrpSpPr>
            <a:grpSpLocks/>
          </p:cNvGrpSpPr>
          <p:nvPr/>
        </p:nvGrpSpPr>
        <p:grpSpPr bwMode="auto">
          <a:xfrm>
            <a:off x="7131051" y="5162550"/>
            <a:ext cx="266700" cy="287338"/>
            <a:chOff x="2352" y="1536"/>
            <a:chExt cx="290" cy="290"/>
          </a:xfrm>
        </p:grpSpPr>
        <p:sp>
          <p:nvSpPr>
            <p:cNvPr id="11309" name="Oval 160"/>
            <p:cNvSpPr>
              <a:spLocks noChangeArrowheads="1"/>
            </p:cNvSpPr>
            <p:nvPr/>
          </p:nvSpPr>
          <p:spPr bwMode="auto">
            <a:xfrm>
              <a:off x="2352" y="1536"/>
              <a:ext cx="288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54000" tIns="10800" rIns="54000" bIns="10800" anchor="ctr"/>
            <a:lstStyle/>
            <a:p>
              <a:endParaRPr lang="de-DE" sz="1400"/>
            </a:p>
          </p:txBody>
        </p:sp>
        <p:sp>
          <p:nvSpPr>
            <p:cNvPr id="11310" name="Arc 161"/>
            <p:cNvSpPr>
              <a:spLocks/>
            </p:cNvSpPr>
            <p:nvPr/>
          </p:nvSpPr>
          <p:spPr bwMode="auto">
            <a:xfrm>
              <a:off x="2354" y="1538"/>
              <a:ext cx="288" cy="288"/>
            </a:xfrm>
            <a:custGeom>
              <a:avLst/>
              <a:gdLst>
                <a:gd name="T0" fmla="*/ 144 w 43200"/>
                <a:gd name="T1" fmla="*/ 0 h 43200"/>
                <a:gd name="T2" fmla="*/ 0 w 43200"/>
                <a:gd name="T3" fmla="*/ 142 h 43200"/>
                <a:gd name="T4" fmla="*/ 144 w 43200"/>
                <a:gd name="T5" fmla="*/ 144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21499"/>
                    <a:pt x="0" y="21399"/>
                    <a:pt x="2" y="21300"/>
                  </a:cubicBezTo>
                </a:path>
                <a:path w="43200" h="43200" stroke="0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21499"/>
                    <a:pt x="0" y="21399"/>
                    <a:pt x="2" y="213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54000" tIns="10800" rIns="54000" bIns="10800" anchor="ctr"/>
            <a:lstStyle/>
            <a:p>
              <a:endParaRPr lang="de-DE" sz="1400"/>
            </a:p>
          </p:txBody>
        </p:sp>
      </p:grpSp>
      <p:grpSp>
        <p:nvGrpSpPr>
          <p:cNvPr id="25" name="Group 162"/>
          <p:cNvGrpSpPr>
            <a:grpSpLocks/>
          </p:cNvGrpSpPr>
          <p:nvPr/>
        </p:nvGrpSpPr>
        <p:grpSpPr bwMode="auto">
          <a:xfrm>
            <a:off x="7131052" y="4640268"/>
            <a:ext cx="263525" cy="282575"/>
            <a:chOff x="1584" y="1536"/>
            <a:chExt cx="288" cy="288"/>
          </a:xfrm>
        </p:grpSpPr>
        <p:sp>
          <p:nvSpPr>
            <p:cNvPr id="11307" name="Oval 163"/>
            <p:cNvSpPr>
              <a:spLocks noChangeArrowheads="1"/>
            </p:cNvSpPr>
            <p:nvPr/>
          </p:nvSpPr>
          <p:spPr bwMode="auto">
            <a:xfrm>
              <a:off x="1584" y="1536"/>
              <a:ext cx="288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54000" tIns="10800" rIns="54000" bIns="10800" anchor="ctr"/>
            <a:lstStyle/>
            <a:p>
              <a:endParaRPr lang="de-DE" sz="1400"/>
            </a:p>
          </p:txBody>
        </p:sp>
        <p:sp>
          <p:nvSpPr>
            <p:cNvPr id="11308" name="Arc 164"/>
            <p:cNvSpPr>
              <a:spLocks/>
            </p:cNvSpPr>
            <p:nvPr/>
          </p:nvSpPr>
          <p:spPr bwMode="auto">
            <a:xfrm>
              <a:off x="1728" y="1536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144 w 21600"/>
                <a:gd name="T3" fmla="*/ 144 h 21600"/>
                <a:gd name="T4" fmla="*/ 0 w 21600"/>
                <a:gd name="T5" fmla="*/ 14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54000" tIns="10800" rIns="54000" bIns="10800" anchor="ctr"/>
            <a:lstStyle/>
            <a:p>
              <a:endParaRPr lang="de-DE" sz="1400"/>
            </a:p>
          </p:txBody>
        </p:sp>
      </p:grpSp>
      <p:sp>
        <p:nvSpPr>
          <p:cNvPr id="11304" name="Text Box 184"/>
          <p:cNvSpPr txBox="1">
            <a:spLocks noChangeArrowheads="1"/>
          </p:cNvSpPr>
          <p:nvPr/>
        </p:nvSpPr>
        <p:spPr bwMode="auto">
          <a:xfrm>
            <a:off x="758824" y="1271017"/>
            <a:ext cx="5492751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ru-RU" sz="1600" dirty="0" smtClean="0"/>
              <a:t> Клиенту нужно решение проблемы</a:t>
            </a:r>
          </a:p>
          <a:p>
            <a:pPr>
              <a:buFontTx/>
              <a:buChar char="•"/>
            </a:pPr>
            <a:r>
              <a:rPr lang="ru-RU" dirty="0" smtClean="0"/>
              <a:t> </a:t>
            </a:r>
            <a:r>
              <a:rPr lang="ru-RU" sz="1600" dirty="0"/>
              <a:t>Продукт </a:t>
            </a:r>
            <a:r>
              <a:rPr lang="ru-RU" sz="1600" dirty="0" smtClean="0"/>
              <a:t>– это </a:t>
            </a:r>
            <a:r>
              <a:rPr lang="ru-RU" sz="1600" dirty="0"/>
              <a:t>только часть решения</a:t>
            </a:r>
          </a:p>
          <a:p>
            <a:pPr>
              <a:buFontTx/>
              <a:buChar char="•"/>
            </a:pPr>
            <a:r>
              <a:rPr lang="ru-RU" dirty="0" smtClean="0"/>
              <a:t> </a:t>
            </a:r>
            <a:r>
              <a:rPr lang="ru-RU" sz="1600" dirty="0"/>
              <a:t>Применение подходит идеально</a:t>
            </a:r>
          </a:p>
        </p:txBody>
      </p:sp>
      <p:sp>
        <p:nvSpPr>
          <p:cNvPr id="11305" name="Text Box 185"/>
          <p:cNvSpPr txBox="1">
            <a:spLocks noChangeArrowheads="1"/>
          </p:cNvSpPr>
          <p:nvPr/>
        </p:nvSpPr>
        <p:spPr bwMode="auto">
          <a:xfrm>
            <a:off x="819155" y="2459043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 sz="1400"/>
          </a:p>
        </p:txBody>
      </p:sp>
      <p:sp>
        <p:nvSpPr>
          <p:cNvPr id="11306" name="Text Box 186"/>
          <p:cNvSpPr txBox="1">
            <a:spLocks noChangeArrowheads="1"/>
          </p:cNvSpPr>
          <p:nvPr/>
        </p:nvSpPr>
        <p:spPr bwMode="auto">
          <a:xfrm>
            <a:off x="807999" y="2194347"/>
            <a:ext cx="295625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 smtClean="0"/>
              <a:t>Пример: Идентификационная отрасль:</a:t>
            </a:r>
            <a:endParaRPr lang="ru-RU" sz="1400" b="1" dirty="0"/>
          </a:p>
        </p:txBody>
      </p:sp>
      <p:sp>
        <p:nvSpPr>
          <p:cNvPr id="90" name="Foliennummernplatzhalter 3"/>
          <p:cNvSpPr txBox="1">
            <a:spLocks/>
          </p:cNvSpPr>
          <p:nvPr/>
        </p:nvSpPr>
        <p:spPr>
          <a:xfrm>
            <a:off x="6553200" y="361950"/>
            <a:ext cx="2135188" cy="4746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pl-PL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04A092C7-0CF9-4C72-9E36-F9FA2CB109CD}" type="slidenum">
              <a:rPr lang="pl-PL" altLang="pl-PL" smtClean="0"/>
              <a:pPr/>
              <a:t>38</a:t>
            </a:fld>
            <a:endParaRPr lang="ru-RU" altLang="pl-PL"/>
          </a:p>
        </p:txBody>
      </p:sp>
    </p:spTree>
    <p:extLst>
      <p:ext uri="{BB962C8B-B14F-4D97-AF65-F5344CB8AC3E}">
        <p14:creationId xmlns="" xmlns:p14="http://schemas.microsoft.com/office/powerpoint/2010/main" val="40153886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Анализ жизненного цикла</a:t>
            </a:r>
          </a:p>
        </p:txBody>
      </p:sp>
      <p:graphicFrame>
        <p:nvGraphicFramePr>
          <p:cNvPr id="268487" name="Group 19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98826536"/>
              </p:ext>
            </p:extLst>
          </p:nvPr>
        </p:nvGraphicFramePr>
        <p:xfrm>
          <a:off x="179388" y="3717032"/>
          <a:ext cx="8785228" cy="2341262"/>
        </p:xfrm>
        <a:graphic>
          <a:graphicData uri="http://schemas.openxmlformats.org/drawingml/2006/table">
            <a:tbl>
              <a:tblPr/>
              <a:tblGrid>
                <a:gridCol w="1757386"/>
                <a:gridCol w="1757383"/>
                <a:gridCol w="1755690"/>
                <a:gridCol w="1757386"/>
                <a:gridCol w="1757383"/>
              </a:tblGrid>
              <a:tr h="3583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7614" marR="976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Введение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7614" marR="976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Рост</a:t>
                      </a:r>
                    </a:p>
                  </a:txBody>
                  <a:tcPr marL="97614" marR="976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Зрелость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7614" marR="976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Спад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7614" marR="976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4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Оборот </a:t>
                      </a:r>
                      <a:r>
                        <a:rPr sz="1000"/>
                        <a:t/>
                      </a:r>
                      <a:br>
                        <a:rPr sz="1000"/>
                      </a:b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7614" marR="976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Низкий</a:t>
                      </a:r>
                    </a:p>
                  </a:txBody>
                  <a:tcPr marL="97614" marR="976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Быстрый рост</a:t>
                      </a:r>
                    </a:p>
                  </a:txBody>
                  <a:tcPr marL="97614" marR="976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Медленный рост</a:t>
                      </a:r>
                    </a:p>
                  </a:txBody>
                  <a:tcPr marL="97614" marR="976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Снижение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7614" marR="976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5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Прибыль</a:t>
                      </a: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7614" marR="976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Не заслуживает внимания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7614" marR="976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Максимальное значение</a:t>
                      </a:r>
                    </a:p>
                  </a:txBody>
                  <a:tcPr marL="97614" marR="976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(Снижение)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Высокий</a:t>
                      </a:r>
                    </a:p>
                  </a:txBody>
                  <a:tcPr marL="97614" marR="976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Низкий или нулевой</a:t>
                      </a:r>
                    </a:p>
                  </a:txBody>
                  <a:tcPr marL="97614" marR="976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3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Движение денежной наличности</a:t>
                      </a:r>
                    </a:p>
                  </a:txBody>
                  <a:tcPr marL="97614" marR="976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Отрицательный</a:t>
                      </a:r>
                    </a:p>
                  </a:txBody>
                  <a:tcPr marL="97614" marR="976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Умеренно</a:t>
                      </a: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7614" marR="976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Высокий</a:t>
                      </a:r>
                    </a:p>
                  </a:txBody>
                  <a:tcPr marL="97614" marR="976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Низкий</a:t>
                      </a:r>
                    </a:p>
                  </a:txBody>
                  <a:tcPr marL="97614" marR="976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3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Клиенты</a:t>
                      </a: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7614" marR="976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Инновационный</a:t>
                      </a:r>
                    </a:p>
                  </a:txBody>
                  <a:tcPr marL="97614" marR="976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Рынок товаров массового производства</a:t>
                      </a:r>
                    </a:p>
                  </a:txBody>
                  <a:tcPr marL="97614" marR="976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Рынок товаров массового производства</a:t>
                      </a:r>
                    </a:p>
                  </a:txBody>
                  <a:tcPr marL="97614" marR="976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Неактивный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7614" marR="976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292" name="Text Box 21"/>
          <p:cNvSpPr txBox="1">
            <a:spLocks noChangeArrowheads="1"/>
          </p:cNvSpPr>
          <p:nvPr/>
        </p:nvSpPr>
        <p:spPr bwMode="auto">
          <a:xfrm rot="-5400000">
            <a:off x="1470559" y="1941120"/>
            <a:ext cx="203889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 smtClean="0"/>
              <a:t>Продажи, оборот и прибыль</a:t>
            </a:r>
            <a:endParaRPr lang="ru-RU" sz="1200" dirty="0"/>
          </a:p>
        </p:txBody>
      </p:sp>
      <p:sp>
        <p:nvSpPr>
          <p:cNvPr id="12293" name="Line 16"/>
          <p:cNvSpPr>
            <a:spLocks noChangeShapeType="1"/>
          </p:cNvSpPr>
          <p:nvPr/>
        </p:nvSpPr>
        <p:spPr bwMode="auto">
          <a:xfrm rot="-5400000">
            <a:off x="1562102" y="2080295"/>
            <a:ext cx="23431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268305" name="Line 17"/>
          <p:cNvSpPr>
            <a:spLocks noChangeShapeType="1"/>
          </p:cNvSpPr>
          <p:nvPr/>
        </p:nvSpPr>
        <p:spPr bwMode="auto">
          <a:xfrm rot="-5400000">
            <a:off x="5030793" y="601811"/>
            <a:ext cx="22225" cy="48831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 rot="-5400000">
            <a:off x="4016379" y="27134"/>
            <a:ext cx="1481137" cy="3643312"/>
            <a:chOff x="4792" y="1072"/>
            <a:chExt cx="562" cy="1307"/>
          </a:xfrm>
        </p:grpSpPr>
        <p:sp>
          <p:nvSpPr>
            <p:cNvPr id="12343" name="Freeform 19"/>
            <p:cNvSpPr>
              <a:spLocks/>
            </p:cNvSpPr>
            <p:nvPr/>
          </p:nvSpPr>
          <p:spPr bwMode="auto">
            <a:xfrm>
              <a:off x="4792" y="1072"/>
              <a:ext cx="559" cy="680"/>
            </a:xfrm>
            <a:custGeom>
              <a:avLst/>
              <a:gdLst>
                <a:gd name="T0" fmla="*/ 0 w 559"/>
                <a:gd name="T1" fmla="*/ 0 h 680"/>
                <a:gd name="T2" fmla="*/ 136 w 559"/>
                <a:gd name="T3" fmla="*/ 296 h 680"/>
                <a:gd name="T4" fmla="*/ 368 w 559"/>
                <a:gd name="T5" fmla="*/ 448 h 680"/>
                <a:gd name="T6" fmla="*/ 528 w 559"/>
                <a:gd name="T7" fmla="*/ 576 h 680"/>
                <a:gd name="T8" fmla="*/ 552 w 559"/>
                <a:gd name="T9" fmla="*/ 680 h 6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9"/>
                <a:gd name="T16" fmla="*/ 0 h 680"/>
                <a:gd name="T17" fmla="*/ 559 w 559"/>
                <a:gd name="T18" fmla="*/ 680 h 6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9" h="680">
                  <a:moveTo>
                    <a:pt x="0" y="0"/>
                  </a:moveTo>
                  <a:cubicBezTo>
                    <a:pt x="23" y="49"/>
                    <a:pt x="75" y="221"/>
                    <a:pt x="136" y="296"/>
                  </a:cubicBezTo>
                  <a:cubicBezTo>
                    <a:pt x="197" y="371"/>
                    <a:pt x="303" y="401"/>
                    <a:pt x="368" y="448"/>
                  </a:cubicBezTo>
                  <a:cubicBezTo>
                    <a:pt x="433" y="495"/>
                    <a:pt x="497" y="537"/>
                    <a:pt x="528" y="576"/>
                  </a:cubicBezTo>
                  <a:cubicBezTo>
                    <a:pt x="559" y="615"/>
                    <a:pt x="547" y="658"/>
                    <a:pt x="552" y="68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44" name="Freeform 20"/>
            <p:cNvSpPr>
              <a:spLocks/>
            </p:cNvSpPr>
            <p:nvPr/>
          </p:nvSpPr>
          <p:spPr bwMode="auto">
            <a:xfrm flipV="1">
              <a:off x="4795" y="1699"/>
              <a:ext cx="559" cy="680"/>
            </a:xfrm>
            <a:custGeom>
              <a:avLst/>
              <a:gdLst>
                <a:gd name="T0" fmla="*/ 0 w 559"/>
                <a:gd name="T1" fmla="*/ 0 h 680"/>
                <a:gd name="T2" fmla="*/ 136 w 559"/>
                <a:gd name="T3" fmla="*/ 296 h 680"/>
                <a:gd name="T4" fmla="*/ 368 w 559"/>
                <a:gd name="T5" fmla="*/ 448 h 680"/>
                <a:gd name="T6" fmla="*/ 528 w 559"/>
                <a:gd name="T7" fmla="*/ 576 h 680"/>
                <a:gd name="T8" fmla="*/ 552 w 559"/>
                <a:gd name="T9" fmla="*/ 680 h 6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9"/>
                <a:gd name="T16" fmla="*/ 0 h 680"/>
                <a:gd name="T17" fmla="*/ 559 w 559"/>
                <a:gd name="T18" fmla="*/ 680 h 6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9" h="680">
                  <a:moveTo>
                    <a:pt x="0" y="0"/>
                  </a:moveTo>
                  <a:cubicBezTo>
                    <a:pt x="23" y="49"/>
                    <a:pt x="75" y="221"/>
                    <a:pt x="136" y="296"/>
                  </a:cubicBezTo>
                  <a:cubicBezTo>
                    <a:pt x="197" y="371"/>
                    <a:pt x="303" y="401"/>
                    <a:pt x="368" y="448"/>
                  </a:cubicBezTo>
                  <a:cubicBezTo>
                    <a:pt x="433" y="495"/>
                    <a:pt x="497" y="537"/>
                    <a:pt x="528" y="576"/>
                  </a:cubicBezTo>
                  <a:cubicBezTo>
                    <a:pt x="559" y="615"/>
                    <a:pt x="547" y="658"/>
                    <a:pt x="552" y="68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68310" name="Text Box 22"/>
          <p:cNvSpPr txBox="1">
            <a:spLocks noChangeArrowheads="1"/>
          </p:cNvSpPr>
          <p:nvPr/>
        </p:nvSpPr>
        <p:spPr bwMode="auto">
          <a:xfrm>
            <a:off x="6881813" y="3105300"/>
            <a:ext cx="5203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 smtClean="0"/>
              <a:t>Срок</a:t>
            </a:r>
            <a:endParaRPr lang="ru-RU" sz="1200" dirty="0"/>
          </a:p>
        </p:txBody>
      </p:sp>
      <p:sp>
        <p:nvSpPr>
          <p:cNvPr id="12297" name="Text Box 48"/>
          <p:cNvSpPr txBox="1">
            <a:spLocks noChangeArrowheads="1"/>
          </p:cNvSpPr>
          <p:nvPr/>
        </p:nvSpPr>
        <p:spPr bwMode="auto">
          <a:xfrm rot="16200000">
            <a:off x="7560211" y="2290521"/>
            <a:ext cx="250401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/>
              <a:t>Quelle: Simon, v.d.</a:t>
            </a:r>
            <a:r>
              <a:rPr lang="ru-RU" dirty="0" smtClean="0"/>
              <a:t> </a:t>
            </a:r>
            <a:r>
              <a:rPr lang="ru-RU" sz="1200" dirty="0"/>
              <a:t>Gathen</a:t>
            </a:r>
            <a:r>
              <a:rPr lang="ru-RU" dirty="0" smtClean="0"/>
              <a:t> </a:t>
            </a:r>
            <a:r>
              <a:rPr lang="ru-RU" sz="1200" dirty="0" smtClean="0"/>
              <a:t>(2002)</a:t>
            </a:r>
            <a:endParaRPr lang="ru-RU" sz="1200" dirty="0"/>
          </a:p>
        </p:txBody>
      </p:sp>
      <p:sp>
        <p:nvSpPr>
          <p:cNvPr id="268339" name="Line 51"/>
          <p:cNvSpPr>
            <a:spLocks noChangeShapeType="1"/>
          </p:cNvSpPr>
          <p:nvPr/>
        </p:nvSpPr>
        <p:spPr bwMode="auto">
          <a:xfrm flipH="1">
            <a:off x="2908303" y="2551260"/>
            <a:ext cx="215900" cy="10033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8342" name="Line 54"/>
          <p:cNvSpPr>
            <a:spLocks noChangeShapeType="1"/>
          </p:cNvSpPr>
          <p:nvPr/>
        </p:nvSpPr>
        <p:spPr bwMode="auto">
          <a:xfrm>
            <a:off x="4102100" y="1776559"/>
            <a:ext cx="787400" cy="18161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8345" name="Line 57"/>
          <p:cNvSpPr>
            <a:spLocks noChangeShapeType="1"/>
          </p:cNvSpPr>
          <p:nvPr/>
        </p:nvSpPr>
        <p:spPr bwMode="auto">
          <a:xfrm>
            <a:off x="4576763" y="1222521"/>
            <a:ext cx="1689100" cy="2413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301" name="Freeform 59"/>
          <p:cNvSpPr>
            <a:spLocks/>
          </p:cNvSpPr>
          <p:nvPr/>
        </p:nvSpPr>
        <p:spPr bwMode="auto">
          <a:xfrm>
            <a:off x="2819401" y="2602060"/>
            <a:ext cx="3860800" cy="647700"/>
          </a:xfrm>
          <a:custGeom>
            <a:avLst/>
            <a:gdLst>
              <a:gd name="T0" fmla="*/ 0 w 2432"/>
              <a:gd name="T1" fmla="*/ 408 h 408"/>
              <a:gd name="T2" fmla="*/ 192 w 2432"/>
              <a:gd name="T3" fmla="*/ 272 h 408"/>
              <a:gd name="T4" fmla="*/ 736 w 2432"/>
              <a:gd name="T5" fmla="*/ 72 h 408"/>
              <a:gd name="T6" fmla="*/ 1128 w 2432"/>
              <a:gd name="T7" fmla="*/ 0 h 408"/>
              <a:gd name="T8" fmla="*/ 1696 w 2432"/>
              <a:gd name="T9" fmla="*/ 72 h 408"/>
              <a:gd name="T10" fmla="*/ 2256 w 2432"/>
              <a:gd name="T11" fmla="*/ 192 h 408"/>
              <a:gd name="T12" fmla="*/ 2432 w 2432"/>
              <a:gd name="T13" fmla="*/ 216 h 4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32"/>
              <a:gd name="T22" fmla="*/ 0 h 408"/>
              <a:gd name="T23" fmla="*/ 2432 w 2432"/>
              <a:gd name="T24" fmla="*/ 408 h 4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32" h="408">
                <a:moveTo>
                  <a:pt x="0" y="408"/>
                </a:moveTo>
                <a:cubicBezTo>
                  <a:pt x="34" y="368"/>
                  <a:pt x="69" y="328"/>
                  <a:pt x="192" y="272"/>
                </a:cubicBezTo>
                <a:cubicBezTo>
                  <a:pt x="315" y="216"/>
                  <a:pt x="580" y="117"/>
                  <a:pt x="736" y="72"/>
                </a:cubicBezTo>
                <a:cubicBezTo>
                  <a:pt x="892" y="27"/>
                  <a:pt x="968" y="0"/>
                  <a:pt x="1128" y="0"/>
                </a:cubicBezTo>
                <a:cubicBezTo>
                  <a:pt x="1288" y="0"/>
                  <a:pt x="1508" y="40"/>
                  <a:pt x="1696" y="72"/>
                </a:cubicBezTo>
                <a:cubicBezTo>
                  <a:pt x="1884" y="104"/>
                  <a:pt x="2133" y="168"/>
                  <a:pt x="2256" y="192"/>
                </a:cubicBezTo>
                <a:cubicBezTo>
                  <a:pt x="2379" y="216"/>
                  <a:pt x="2403" y="212"/>
                  <a:pt x="2432" y="216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302" name="Text Box 60"/>
          <p:cNvSpPr txBox="1">
            <a:spLocks noChangeArrowheads="1"/>
          </p:cNvSpPr>
          <p:nvPr/>
        </p:nvSpPr>
        <p:spPr bwMode="auto">
          <a:xfrm>
            <a:off x="4388301" y="2267101"/>
            <a:ext cx="5437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i="1" dirty="0" smtClean="0"/>
              <a:t>Прибыль</a:t>
            </a:r>
            <a:endParaRPr lang="ru-RU" sz="1200" i="1" dirty="0"/>
          </a:p>
        </p:txBody>
      </p:sp>
      <p:sp>
        <p:nvSpPr>
          <p:cNvPr id="268485" name="Line 197"/>
          <p:cNvSpPr>
            <a:spLocks noChangeShapeType="1"/>
          </p:cNvSpPr>
          <p:nvPr/>
        </p:nvSpPr>
        <p:spPr bwMode="auto">
          <a:xfrm>
            <a:off x="5626100" y="2157559"/>
            <a:ext cx="2209800" cy="14351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342" name="Text Box 201"/>
          <p:cNvSpPr txBox="1">
            <a:spLocks noChangeArrowheads="1"/>
          </p:cNvSpPr>
          <p:nvPr/>
        </p:nvSpPr>
        <p:spPr bwMode="auto">
          <a:xfrm>
            <a:off x="7391400" y="1052663"/>
            <a:ext cx="129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In der Quelle </a:t>
            </a:r>
          </a:p>
          <a:p>
            <a:r>
              <a:rPr lang="ru-RU" sz="1200" dirty="0">
                <a:solidFill>
                  <a:schemeClr val="bg1"/>
                </a:solidFill>
              </a:rPr>
              <a:t>unzulänglich </a:t>
            </a:r>
          </a:p>
          <a:p>
            <a:r>
              <a:rPr lang="ru-RU" sz="1200" dirty="0">
                <a:solidFill>
                  <a:schemeClr val="bg1"/>
                </a:solidFill>
              </a:rPr>
              <a:t>erläutert</a:t>
            </a:r>
          </a:p>
        </p:txBody>
      </p:sp>
      <p:sp>
        <p:nvSpPr>
          <p:cNvPr id="19" name="Foliennummernplatzhalter 3"/>
          <p:cNvSpPr txBox="1">
            <a:spLocks/>
          </p:cNvSpPr>
          <p:nvPr/>
        </p:nvSpPr>
        <p:spPr>
          <a:xfrm>
            <a:off x="6553200" y="361950"/>
            <a:ext cx="2135188" cy="4746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pl-PL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04A092C7-0CF9-4C72-9E36-F9FA2CB109CD}" type="slidenum">
              <a:rPr lang="pl-PL" altLang="pl-PL" smtClean="0"/>
              <a:pPr/>
              <a:t>39</a:t>
            </a:fld>
            <a:endParaRPr lang="ru-RU" altLang="pl-PL"/>
          </a:p>
        </p:txBody>
      </p:sp>
    </p:spTree>
    <p:extLst>
      <p:ext uri="{BB962C8B-B14F-4D97-AF65-F5344CB8AC3E}">
        <p14:creationId xmlns="" xmlns:p14="http://schemas.microsoft.com/office/powerpoint/2010/main" val="4924969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Термин «стратегия» в общем</a:t>
            </a:r>
            <a:endParaRPr lang="ru-RU" dirty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>
          <a:xfrm>
            <a:off x="374848" y="1268760"/>
            <a:ext cx="8229600" cy="4149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 smtClean="0"/>
              <a:t>Стратегия – «точный план чьих-либо действий, направленных на достижение военной, политической, психологической или аналогичной цели». Посредством этого человек пытается просчитать те факторы, которые могут возникнуть в ходе его действий с самого начала. </a:t>
            </a:r>
          </a:p>
          <a:p>
            <a:pPr>
              <a:lnSpc>
                <a:spcPct val="80000"/>
              </a:lnSpc>
            </a:pPr>
            <a:endParaRPr lang="ru-RU" sz="2400" dirty="0" smtClean="0"/>
          </a:p>
          <a:p>
            <a:pPr>
              <a:lnSpc>
                <a:spcPct val="80000"/>
              </a:lnSpc>
            </a:pPr>
            <a:r>
              <a:rPr lang="ru-RU" sz="2400" dirty="0" smtClean="0"/>
              <a:t>Термин «стратегия» изначально имел военный оттенок. Он происходит от греческих слов «stratos» (армия) и «agos» (лидер). В военном контексте стратегия означает «принятие фундаментальных решений в процессе выигрывания войны» </a:t>
            </a:r>
            <a:endParaRPr lang="ru-RU" sz="2400" dirty="0"/>
          </a:p>
        </p:txBody>
      </p:sp>
      <p:sp>
        <p:nvSpPr>
          <p:cNvPr id="135172" name="Text Box 4"/>
          <p:cNvSpPr txBox="1">
            <a:spLocks noChangeArrowheads="1"/>
          </p:cNvSpPr>
          <p:nvPr/>
        </p:nvSpPr>
        <p:spPr bwMode="auto">
          <a:xfrm>
            <a:off x="971600" y="6103004"/>
            <a:ext cx="116410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 dirty="0"/>
              <a:t>Quelle: Duden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400800" y="209550"/>
            <a:ext cx="2135188" cy="474663"/>
          </a:xfrm>
        </p:spPr>
        <p:txBody>
          <a:bodyPr/>
          <a:lstStyle/>
          <a:p>
            <a:fld id="{04A092C7-0CF9-4C72-9E36-F9FA2CB109CD}" type="slidenum">
              <a:rPr lang="pl-PL" altLang="pl-PL" smtClean="0"/>
              <a:pPr/>
              <a:t>4</a:t>
            </a:fld>
            <a:endParaRPr lang="ru-RU" altLang="pl-PL"/>
          </a:p>
        </p:txBody>
      </p:sp>
    </p:spTree>
    <p:extLst>
      <p:ext uri="{BB962C8B-B14F-4D97-AF65-F5344CB8AC3E}">
        <p14:creationId xmlns="" xmlns:p14="http://schemas.microsoft.com/office/powerpoint/2010/main" val="36406130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Доля рынка / Матрица роста рынка в управлении портфолио </a:t>
            </a:r>
          </a:p>
        </p:txBody>
      </p:sp>
      <p:sp>
        <p:nvSpPr>
          <p:cNvPr id="16388" name="Text Box 35"/>
          <p:cNvSpPr txBox="1">
            <a:spLocks noChangeArrowheads="1"/>
          </p:cNvSpPr>
          <p:nvPr/>
        </p:nvSpPr>
        <p:spPr bwMode="auto">
          <a:xfrm>
            <a:off x="6599243" y="2792414"/>
            <a:ext cx="538930" cy="216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900" dirty="0" smtClean="0"/>
              <a:t>Рост</a:t>
            </a:r>
            <a:endParaRPr lang="ru-RU" sz="900" dirty="0"/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827091" y="1371602"/>
            <a:ext cx="5964238" cy="4638675"/>
            <a:chOff x="521" y="864"/>
            <a:chExt cx="3757" cy="2922"/>
          </a:xfrm>
        </p:grpSpPr>
        <p:sp>
          <p:nvSpPr>
            <p:cNvPr id="16392" name="Rectangle 2"/>
            <p:cNvSpPr>
              <a:spLocks noChangeArrowheads="1"/>
            </p:cNvSpPr>
            <p:nvPr/>
          </p:nvSpPr>
          <p:spPr bwMode="auto">
            <a:xfrm>
              <a:off x="3174" y="1112"/>
              <a:ext cx="917" cy="69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93" name="Rectangle 3"/>
            <p:cNvSpPr>
              <a:spLocks noChangeArrowheads="1"/>
            </p:cNvSpPr>
            <p:nvPr/>
          </p:nvSpPr>
          <p:spPr bwMode="auto">
            <a:xfrm>
              <a:off x="2166" y="1124"/>
              <a:ext cx="916" cy="69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94" name="Rectangle 4"/>
            <p:cNvSpPr>
              <a:spLocks noChangeArrowheads="1"/>
            </p:cNvSpPr>
            <p:nvPr/>
          </p:nvSpPr>
          <p:spPr bwMode="auto">
            <a:xfrm>
              <a:off x="2169" y="1908"/>
              <a:ext cx="917" cy="69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95" name="Rectangle 5"/>
            <p:cNvSpPr>
              <a:spLocks noChangeArrowheads="1"/>
            </p:cNvSpPr>
            <p:nvPr/>
          </p:nvSpPr>
          <p:spPr bwMode="auto">
            <a:xfrm>
              <a:off x="3185" y="1911"/>
              <a:ext cx="917" cy="69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96" name="Line 7"/>
            <p:cNvSpPr>
              <a:spLocks noChangeShapeType="1"/>
            </p:cNvSpPr>
            <p:nvPr/>
          </p:nvSpPr>
          <p:spPr bwMode="auto">
            <a:xfrm flipV="1">
              <a:off x="2219" y="2846"/>
              <a:ext cx="0" cy="8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397" name="Line 8"/>
            <p:cNvSpPr>
              <a:spLocks noChangeShapeType="1"/>
            </p:cNvSpPr>
            <p:nvPr/>
          </p:nvSpPr>
          <p:spPr bwMode="auto">
            <a:xfrm flipV="1">
              <a:off x="2191" y="3644"/>
              <a:ext cx="19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398" name="Text Box 9"/>
            <p:cNvSpPr txBox="1">
              <a:spLocks noChangeArrowheads="1"/>
            </p:cNvSpPr>
            <p:nvPr/>
          </p:nvSpPr>
          <p:spPr bwMode="auto">
            <a:xfrm>
              <a:off x="3296" y="3641"/>
              <a:ext cx="745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900" dirty="0" smtClean="0"/>
                <a:t>Совокупный объем</a:t>
              </a:r>
              <a:endParaRPr lang="ru-RU" sz="900" dirty="0"/>
            </a:p>
          </p:txBody>
        </p:sp>
        <p:sp>
          <p:nvSpPr>
            <p:cNvPr id="16399" name="Text Box 10"/>
            <p:cNvSpPr txBox="1">
              <a:spLocks noChangeArrowheads="1"/>
            </p:cNvSpPr>
            <p:nvPr/>
          </p:nvSpPr>
          <p:spPr bwMode="auto">
            <a:xfrm>
              <a:off x="1710" y="2790"/>
              <a:ext cx="522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900" dirty="0" smtClean="0"/>
                <a:t>Стоимость /</a:t>
              </a:r>
            </a:p>
            <a:p>
              <a:pPr algn="ctr">
                <a:lnSpc>
                  <a:spcPct val="90000"/>
                </a:lnSpc>
              </a:pPr>
              <a:r>
                <a:rPr lang="ru-RU" sz="900" dirty="0" smtClean="0"/>
                <a:t>шт.</a:t>
              </a:r>
              <a:endParaRPr lang="ru-RU" sz="900" dirty="0"/>
            </a:p>
          </p:txBody>
        </p:sp>
        <p:sp>
          <p:nvSpPr>
            <p:cNvPr id="16400" name="Oval 11"/>
            <p:cNvSpPr>
              <a:spLocks noChangeArrowheads="1"/>
            </p:cNvSpPr>
            <p:nvPr/>
          </p:nvSpPr>
          <p:spPr bwMode="auto">
            <a:xfrm>
              <a:off x="2525" y="2938"/>
              <a:ext cx="153" cy="12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401" name="Oval 12"/>
            <p:cNvSpPr>
              <a:spLocks noChangeArrowheads="1"/>
            </p:cNvSpPr>
            <p:nvPr/>
          </p:nvSpPr>
          <p:spPr bwMode="auto">
            <a:xfrm>
              <a:off x="3560" y="3363"/>
              <a:ext cx="152" cy="1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402" name="Line 13"/>
            <p:cNvSpPr>
              <a:spLocks noChangeShapeType="1"/>
            </p:cNvSpPr>
            <p:nvPr/>
          </p:nvSpPr>
          <p:spPr bwMode="auto">
            <a:xfrm>
              <a:off x="2344" y="2919"/>
              <a:ext cx="1604" cy="64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03" name="Line 14"/>
            <p:cNvSpPr>
              <a:spLocks noChangeShapeType="1"/>
            </p:cNvSpPr>
            <p:nvPr/>
          </p:nvSpPr>
          <p:spPr bwMode="auto">
            <a:xfrm>
              <a:off x="739" y="1020"/>
              <a:ext cx="13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04" name="Line 15"/>
            <p:cNvSpPr>
              <a:spLocks noChangeShapeType="1"/>
            </p:cNvSpPr>
            <p:nvPr/>
          </p:nvSpPr>
          <p:spPr bwMode="auto">
            <a:xfrm>
              <a:off x="787" y="965"/>
              <a:ext cx="10" cy="20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997" y="1103"/>
              <a:ext cx="671" cy="1499"/>
              <a:chOff x="4792" y="1072"/>
              <a:chExt cx="562" cy="1307"/>
            </a:xfrm>
          </p:grpSpPr>
          <p:sp>
            <p:nvSpPr>
              <p:cNvPr id="16433" name="Freeform 17"/>
              <p:cNvSpPr>
                <a:spLocks/>
              </p:cNvSpPr>
              <p:nvPr/>
            </p:nvSpPr>
            <p:spPr bwMode="auto">
              <a:xfrm>
                <a:off x="4792" y="1072"/>
                <a:ext cx="559" cy="680"/>
              </a:xfrm>
              <a:custGeom>
                <a:avLst/>
                <a:gdLst>
                  <a:gd name="T0" fmla="*/ 0 w 559"/>
                  <a:gd name="T1" fmla="*/ 0 h 680"/>
                  <a:gd name="T2" fmla="*/ 136 w 559"/>
                  <a:gd name="T3" fmla="*/ 296 h 680"/>
                  <a:gd name="T4" fmla="*/ 368 w 559"/>
                  <a:gd name="T5" fmla="*/ 448 h 680"/>
                  <a:gd name="T6" fmla="*/ 528 w 559"/>
                  <a:gd name="T7" fmla="*/ 576 h 680"/>
                  <a:gd name="T8" fmla="*/ 552 w 559"/>
                  <a:gd name="T9" fmla="*/ 680 h 6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9"/>
                  <a:gd name="T16" fmla="*/ 0 h 680"/>
                  <a:gd name="T17" fmla="*/ 559 w 559"/>
                  <a:gd name="T18" fmla="*/ 680 h 6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9" h="680">
                    <a:moveTo>
                      <a:pt x="0" y="0"/>
                    </a:moveTo>
                    <a:cubicBezTo>
                      <a:pt x="23" y="49"/>
                      <a:pt x="75" y="221"/>
                      <a:pt x="136" y="296"/>
                    </a:cubicBezTo>
                    <a:cubicBezTo>
                      <a:pt x="197" y="371"/>
                      <a:pt x="303" y="401"/>
                      <a:pt x="368" y="448"/>
                    </a:cubicBezTo>
                    <a:cubicBezTo>
                      <a:pt x="433" y="495"/>
                      <a:pt x="497" y="537"/>
                      <a:pt x="528" y="576"/>
                    </a:cubicBezTo>
                    <a:cubicBezTo>
                      <a:pt x="559" y="615"/>
                      <a:pt x="547" y="658"/>
                      <a:pt x="552" y="68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34" name="Freeform 18"/>
              <p:cNvSpPr>
                <a:spLocks/>
              </p:cNvSpPr>
              <p:nvPr/>
            </p:nvSpPr>
            <p:spPr bwMode="auto">
              <a:xfrm flipV="1">
                <a:off x="4795" y="1699"/>
                <a:ext cx="559" cy="680"/>
              </a:xfrm>
              <a:custGeom>
                <a:avLst/>
                <a:gdLst>
                  <a:gd name="T0" fmla="*/ 0 w 559"/>
                  <a:gd name="T1" fmla="*/ 0 h 680"/>
                  <a:gd name="T2" fmla="*/ 136 w 559"/>
                  <a:gd name="T3" fmla="*/ 296 h 680"/>
                  <a:gd name="T4" fmla="*/ 368 w 559"/>
                  <a:gd name="T5" fmla="*/ 448 h 680"/>
                  <a:gd name="T6" fmla="*/ 528 w 559"/>
                  <a:gd name="T7" fmla="*/ 576 h 680"/>
                  <a:gd name="T8" fmla="*/ 552 w 559"/>
                  <a:gd name="T9" fmla="*/ 680 h 6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9"/>
                  <a:gd name="T16" fmla="*/ 0 h 680"/>
                  <a:gd name="T17" fmla="*/ 559 w 559"/>
                  <a:gd name="T18" fmla="*/ 680 h 6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9" h="680">
                    <a:moveTo>
                      <a:pt x="0" y="0"/>
                    </a:moveTo>
                    <a:cubicBezTo>
                      <a:pt x="23" y="49"/>
                      <a:pt x="75" y="221"/>
                      <a:pt x="136" y="296"/>
                    </a:cubicBezTo>
                    <a:cubicBezTo>
                      <a:pt x="197" y="371"/>
                      <a:pt x="303" y="401"/>
                      <a:pt x="368" y="448"/>
                    </a:cubicBezTo>
                    <a:cubicBezTo>
                      <a:pt x="433" y="495"/>
                      <a:pt x="497" y="537"/>
                      <a:pt x="528" y="576"/>
                    </a:cubicBezTo>
                    <a:cubicBezTo>
                      <a:pt x="559" y="615"/>
                      <a:pt x="547" y="658"/>
                      <a:pt x="552" y="68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6406" name="Text Box 19"/>
            <p:cNvSpPr txBox="1">
              <a:spLocks noChangeArrowheads="1"/>
            </p:cNvSpPr>
            <p:nvPr/>
          </p:nvSpPr>
          <p:spPr bwMode="auto">
            <a:xfrm>
              <a:off x="1046" y="864"/>
              <a:ext cx="889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900" dirty="0" smtClean="0"/>
                <a:t>Объем рынка / продаж</a:t>
              </a:r>
              <a:endParaRPr lang="ru-RU" sz="900" dirty="0"/>
            </a:p>
          </p:txBody>
        </p:sp>
        <p:sp>
          <p:nvSpPr>
            <p:cNvPr id="16407" name="Text Box 20"/>
            <p:cNvSpPr txBox="1">
              <a:spLocks noChangeArrowheads="1"/>
            </p:cNvSpPr>
            <p:nvPr/>
          </p:nvSpPr>
          <p:spPr bwMode="auto">
            <a:xfrm>
              <a:off x="521" y="2763"/>
              <a:ext cx="264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900" dirty="0"/>
                <a:t>Срок</a:t>
              </a:r>
            </a:p>
          </p:txBody>
        </p:sp>
        <p:sp>
          <p:nvSpPr>
            <p:cNvPr id="16408" name="Line 21"/>
            <p:cNvSpPr>
              <a:spLocks noChangeShapeType="1"/>
            </p:cNvSpPr>
            <p:nvPr/>
          </p:nvSpPr>
          <p:spPr bwMode="auto">
            <a:xfrm>
              <a:off x="1140" y="1341"/>
              <a:ext cx="14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09" name="Line 22"/>
            <p:cNvSpPr>
              <a:spLocks noChangeShapeType="1"/>
            </p:cNvSpPr>
            <p:nvPr/>
          </p:nvSpPr>
          <p:spPr bwMode="auto">
            <a:xfrm>
              <a:off x="1144" y="2381"/>
              <a:ext cx="14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10" name="Line 23"/>
            <p:cNvSpPr>
              <a:spLocks noChangeShapeType="1"/>
            </p:cNvSpPr>
            <p:nvPr/>
          </p:nvSpPr>
          <p:spPr bwMode="auto">
            <a:xfrm>
              <a:off x="1367" y="2137"/>
              <a:ext cx="21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11" name="Line 24"/>
            <p:cNvSpPr>
              <a:spLocks noChangeShapeType="1"/>
            </p:cNvSpPr>
            <p:nvPr/>
          </p:nvSpPr>
          <p:spPr bwMode="auto">
            <a:xfrm>
              <a:off x="1399" y="1581"/>
              <a:ext cx="21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12" name="Line 25"/>
            <p:cNvSpPr>
              <a:spLocks noChangeShapeType="1"/>
            </p:cNvSpPr>
            <p:nvPr/>
          </p:nvSpPr>
          <p:spPr bwMode="auto">
            <a:xfrm>
              <a:off x="2592" y="1433"/>
              <a:ext cx="0" cy="15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13" name="Line 26"/>
            <p:cNvSpPr>
              <a:spLocks noChangeShapeType="1"/>
            </p:cNvSpPr>
            <p:nvPr/>
          </p:nvSpPr>
          <p:spPr bwMode="auto">
            <a:xfrm>
              <a:off x="3627" y="1712"/>
              <a:ext cx="0" cy="17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14" name="Oval 27"/>
            <p:cNvSpPr>
              <a:spLocks noChangeArrowheads="1"/>
            </p:cNvSpPr>
            <p:nvPr/>
          </p:nvSpPr>
          <p:spPr bwMode="auto">
            <a:xfrm>
              <a:off x="2519" y="1308"/>
              <a:ext cx="135" cy="1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415" name="Oval 28"/>
            <p:cNvSpPr>
              <a:spLocks noChangeArrowheads="1"/>
            </p:cNvSpPr>
            <p:nvPr/>
          </p:nvSpPr>
          <p:spPr bwMode="auto">
            <a:xfrm>
              <a:off x="2484" y="2275"/>
              <a:ext cx="190" cy="18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416" name="Oval 29"/>
            <p:cNvSpPr>
              <a:spLocks noChangeArrowheads="1"/>
            </p:cNvSpPr>
            <p:nvPr/>
          </p:nvSpPr>
          <p:spPr bwMode="auto">
            <a:xfrm>
              <a:off x="3500" y="1480"/>
              <a:ext cx="243" cy="2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417" name="Oval 30"/>
            <p:cNvSpPr>
              <a:spLocks noChangeArrowheads="1"/>
            </p:cNvSpPr>
            <p:nvPr/>
          </p:nvSpPr>
          <p:spPr bwMode="auto">
            <a:xfrm>
              <a:off x="3418" y="1942"/>
              <a:ext cx="378" cy="36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418" name="Rectangle 31"/>
            <p:cNvSpPr>
              <a:spLocks noChangeArrowheads="1"/>
            </p:cNvSpPr>
            <p:nvPr/>
          </p:nvSpPr>
          <p:spPr bwMode="auto">
            <a:xfrm>
              <a:off x="3179" y="1116"/>
              <a:ext cx="912" cy="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100" dirty="0" smtClean="0">
                  <a:solidFill>
                    <a:schemeClr val="bg1"/>
                  </a:solidFill>
                </a:rPr>
                <a:t>«Звезды»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  <p:sp>
          <p:nvSpPr>
            <p:cNvPr id="16419" name="Rectangle 32"/>
            <p:cNvSpPr>
              <a:spLocks noChangeArrowheads="1"/>
            </p:cNvSpPr>
            <p:nvPr/>
          </p:nvSpPr>
          <p:spPr bwMode="auto">
            <a:xfrm>
              <a:off x="2166" y="1129"/>
              <a:ext cx="912" cy="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900" dirty="0" smtClean="0">
                  <a:solidFill>
                    <a:schemeClr val="bg1"/>
                  </a:solidFill>
                </a:rPr>
                <a:t>«Вопросительные знаки»</a:t>
              </a:r>
              <a:endParaRPr lang="ru-RU" sz="900" dirty="0">
                <a:solidFill>
                  <a:schemeClr val="bg1"/>
                </a:solidFill>
              </a:endParaRPr>
            </a:p>
          </p:txBody>
        </p:sp>
        <p:sp>
          <p:nvSpPr>
            <p:cNvPr id="16420" name="Rectangle 33"/>
            <p:cNvSpPr>
              <a:spLocks noChangeArrowheads="1"/>
            </p:cNvSpPr>
            <p:nvPr/>
          </p:nvSpPr>
          <p:spPr bwMode="auto">
            <a:xfrm>
              <a:off x="2169" y="2509"/>
              <a:ext cx="917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100" dirty="0" smtClean="0">
                  <a:solidFill>
                    <a:schemeClr val="bg1"/>
                  </a:solidFill>
                </a:rPr>
                <a:t>«Нищие псы»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  <p:sp>
          <p:nvSpPr>
            <p:cNvPr id="16421" name="Rectangle 34"/>
            <p:cNvSpPr>
              <a:spLocks noChangeArrowheads="1"/>
            </p:cNvSpPr>
            <p:nvPr/>
          </p:nvSpPr>
          <p:spPr bwMode="auto">
            <a:xfrm>
              <a:off x="3185" y="2512"/>
              <a:ext cx="917" cy="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100" dirty="0" smtClean="0">
                  <a:solidFill>
                    <a:schemeClr val="bg1"/>
                  </a:solidFill>
                </a:rPr>
                <a:t>«Дойные коровы»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  <p:sp>
          <p:nvSpPr>
            <p:cNvPr id="16422" name="Text Box 36"/>
            <p:cNvSpPr txBox="1">
              <a:spLocks noChangeArrowheads="1"/>
            </p:cNvSpPr>
            <p:nvPr/>
          </p:nvSpPr>
          <p:spPr bwMode="auto">
            <a:xfrm>
              <a:off x="2698" y="919"/>
              <a:ext cx="766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900" dirty="0" smtClean="0"/>
                <a:t>Относительная доля рынка</a:t>
              </a:r>
              <a:endParaRPr lang="ru-RU" sz="900" dirty="0"/>
            </a:p>
          </p:txBody>
        </p:sp>
        <p:sp>
          <p:nvSpPr>
            <p:cNvPr id="16423" name="Line 37"/>
            <p:cNvSpPr>
              <a:spLocks noChangeShapeType="1"/>
            </p:cNvSpPr>
            <p:nvPr/>
          </p:nvSpPr>
          <p:spPr bwMode="auto">
            <a:xfrm flipH="1">
              <a:off x="2248" y="1066"/>
              <a:ext cx="7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24" name="Line 38"/>
            <p:cNvSpPr>
              <a:spLocks noChangeShapeType="1"/>
            </p:cNvSpPr>
            <p:nvPr/>
          </p:nvSpPr>
          <p:spPr bwMode="auto">
            <a:xfrm>
              <a:off x="3231" y="1066"/>
              <a:ext cx="8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25" name="Line 39"/>
            <p:cNvSpPr>
              <a:spLocks noChangeShapeType="1"/>
            </p:cNvSpPr>
            <p:nvPr/>
          </p:nvSpPr>
          <p:spPr bwMode="auto">
            <a:xfrm flipH="1" flipV="1">
              <a:off x="4148" y="1167"/>
              <a:ext cx="1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26" name="Line 40"/>
            <p:cNvSpPr>
              <a:spLocks noChangeShapeType="1"/>
            </p:cNvSpPr>
            <p:nvPr/>
          </p:nvSpPr>
          <p:spPr bwMode="auto">
            <a:xfrm>
              <a:off x="4148" y="1928"/>
              <a:ext cx="0" cy="6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27" name="Text Box 41"/>
            <p:cNvSpPr txBox="1">
              <a:spLocks noChangeArrowheads="1"/>
            </p:cNvSpPr>
            <p:nvPr/>
          </p:nvSpPr>
          <p:spPr bwMode="auto">
            <a:xfrm>
              <a:off x="2207" y="880"/>
              <a:ext cx="16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/>
                <a:t>-</a:t>
              </a:r>
            </a:p>
          </p:txBody>
        </p:sp>
        <p:sp>
          <p:nvSpPr>
            <p:cNvPr id="16428" name="Text Box 42"/>
            <p:cNvSpPr txBox="1">
              <a:spLocks noChangeArrowheads="1"/>
            </p:cNvSpPr>
            <p:nvPr/>
          </p:nvSpPr>
          <p:spPr bwMode="auto">
            <a:xfrm>
              <a:off x="3872" y="893"/>
              <a:ext cx="19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/>
                <a:t>+</a:t>
              </a:r>
            </a:p>
          </p:txBody>
        </p:sp>
        <p:sp>
          <p:nvSpPr>
            <p:cNvPr id="16429" name="Text Box 43"/>
            <p:cNvSpPr txBox="1">
              <a:spLocks noChangeArrowheads="1"/>
            </p:cNvSpPr>
            <p:nvPr/>
          </p:nvSpPr>
          <p:spPr bwMode="auto">
            <a:xfrm>
              <a:off x="4086" y="1181"/>
              <a:ext cx="19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/>
                <a:t>+</a:t>
              </a:r>
            </a:p>
          </p:txBody>
        </p:sp>
        <p:sp>
          <p:nvSpPr>
            <p:cNvPr id="16430" name="Text Box 44"/>
            <p:cNvSpPr txBox="1">
              <a:spLocks noChangeArrowheads="1"/>
            </p:cNvSpPr>
            <p:nvPr/>
          </p:nvSpPr>
          <p:spPr bwMode="auto">
            <a:xfrm>
              <a:off x="4118" y="2423"/>
              <a:ext cx="16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/>
                <a:t>-</a:t>
              </a:r>
            </a:p>
          </p:txBody>
        </p:sp>
        <p:sp>
          <p:nvSpPr>
            <p:cNvPr id="16432" name="Rectangle 46"/>
            <p:cNvSpPr>
              <a:spLocks noChangeArrowheads="1"/>
            </p:cNvSpPr>
            <p:nvPr/>
          </p:nvSpPr>
          <p:spPr bwMode="auto">
            <a:xfrm>
              <a:off x="900" y="1665"/>
              <a:ext cx="540" cy="36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400" b="1" dirty="0" smtClean="0"/>
                <a:t>Модель</a:t>
              </a:r>
            </a:p>
            <a:p>
              <a:pPr algn="ctr"/>
              <a:r>
                <a:rPr lang="ru-RU" sz="1400" b="1" dirty="0" smtClean="0"/>
                <a:t>жизненного </a:t>
              </a:r>
            </a:p>
            <a:p>
              <a:pPr algn="ctr"/>
              <a:r>
                <a:rPr lang="ru-RU" sz="1400" b="1" dirty="0" smtClean="0"/>
                <a:t>цикла</a:t>
              </a:r>
              <a:endParaRPr lang="ru-RU" sz="1400" b="1" dirty="0"/>
            </a:p>
          </p:txBody>
        </p:sp>
      </p:grpSp>
      <p:sp>
        <p:nvSpPr>
          <p:cNvPr id="16390" name="Text Box 48"/>
          <p:cNvSpPr txBox="1">
            <a:spLocks noChangeArrowheads="1"/>
          </p:cNvSpPr>
          <p:nvPr/>
        </p:nvSpPr>
        <p:spPr bwMode="auto">
          <a:xfrm>
            <a:off x="7020272" y="5698497"/>
            <a:ext cx="188064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00" dirty="0" smtClean="0"/>
              <a:t>Источник: v.d.</a:t>
            </a:r>
            <a:r>
              <a:rPr lang="ru-RU" dirty="0" smtClean="0"/>
              <a:t> </a:t>
            </a:r>
            <a:r>
              <a:rPr lang="ru-RU" sz="1100" dirty="0"/>
              <a:t>Gathen</a:t>
            </a:r>
            <a:r>
              <a:rPr lang="ru-RU" dirty="0" smtClean="0"/>
              <a:t> </a:t>
            </a:r>
            <a:r>
              <a:rPr lang="ru-RU" sz="1100" dirty="0" smtClean="0"/>
              <a:t>(2002)</a:t>
            </a:r>
            <a:endParaRPr lang="ru-RU" sz="1100" dirty="0"/>
          </a:p>
        </p:txBody>
      </p:sp>
      <p:sp>
        <p:nvSpPr>
          <p:cNvPr id="205874" name="AutoShape 50"/>
          <p:cNvSpPr>
            <a:spLocks noChangeArrowheads="1"/>
          </p:cNvSpPr>
          <p:nvPr/>
        </p:nvSpPr>
        <p:spPr bwMode="auto">
          <a:xfrm rot="2182268">
            <a:off x="4251325" y="2546355"/>
            <a:ext cx="1263651" cy="582613"/>
          </a:xfrm>
          <a:prstGeom prst="leftArrow">
            <a:avLst>
              <a:gd name="adj1" fmla="val 50000"/>
              <a:gd name="adj2" fmla="val 542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/>
              <a:t>€</a:t>
            </a:r>
          </a:p>
        </p:txBody>
      </p:sp>
      <p:sp>
        <p:nvSpPr>
          <p:cNvPr id="6" name="Rechteck 5"/>
          <p:cNvSpPr/>
          <p:nvPr/>
        </p:nvSpPr>
        <p:spPr>
          <a:xfrm>
            <a:off x="3632204" y="5214950"/>
            <a:ext cx="1296985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200" b="1" dirty="0"/>
              <a:t>Концепция </a:t>
            </a:r>
            <a:endParaRPr lang="ru-RU" sz="1200" b="1" dirty="0" smtClean="0"/>
          </a:p>
          <a:p>
            <a:r>
              <a:rPr lang="ru-RU" sz="1200" b="1" dirty="0"/>
              <a:t>кривой опыта</a:t>
            </a:r>
          </a:p>
        </p:txBody>
      </p:sp>
      <p:sp>
        <p:nvSpPr>
          <p:cNvPr id="50" name="Foliennummernplatzhalter 3"/>
          <p:cNvSpPr txBox="1">
            <a:spLocks/>
          </p:cNvSpPr>
          <p:nvPr/>
        </p:nvSpPr>
        <p:spPr>
          <a:xfrm>
            <a:off x="6553200" y="361950"/>
            <a:ext cx="2135188" cy="4746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pl-PL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04A092C7-0CF9-4C72-9E36-F9FA2CB109CD}" type="slidenum">
              <a:rPr lang="pl-PL" altLang="pl-PL" smtClean="0"/>
              <a:pPr/>
              <a:t>40</a:t>
            </a:fld>
            <a:endParaRPr lang="ru-RU" altLang="pl-PL"/>
          </a:p>
        </p:txBody>
      </p:sp>
    </p:spTree>
    <p:extLst>
      <p:ext uri="{BB962C8B-B14F-4D97-AF65-F5344CB8AC3E}">
        <p14:creationId xmlns="" xmlns:p14="http://schemas.microsoft.com/office/powerpoint/2010/main" val="42159579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7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Логистические задачи в соответствии с управлением портфолио</a:t>
            </a:r>
            <a:endParaRPr lang="ru-R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92C7-0CF9-4C72-9E36-F9FA2CB109CD}" type="slidenum">
              <a:rPr lang="pl-PL" altLang="pl-PL" smtClean="0"/>
              <a:pPr/>
              <a:t>41</a:t>
            </a:fld>
            <a:endParaRPr lang="ru-RU" altLang="pl-PL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7" y="1083154"/>
            <a:ext cx="4176464" cy="4796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4967857" y="5929330"/>
            <a:ext cx="41761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Источник: Froschmayer в соответствии с Schultz, Pfohl (2004)</a:t>
            </a:r>
            <a:endParaRPr lang="ru-RU" sz="1100" dirty="0"/>
          </a:p>
        </p:txBody>
      </p:sp>
    </p:spTree>
    <p:extLst>
      <p:ext uri="{BB962C8B-B14F-4D97-AF65-F5344CB8AC3E}">
        <p14:creationId xmlns="" xmlns:p14="http://schemas.microsoft.com/office/powerpoint/2010/main" val="44147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Подведение итогов – Требования к руководству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402804"/>
            <a:ext cx="68389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liennummernplatzhalter 3"/>
          <p:cNvSpPr txBox="1">
            <a:spLocks/>
          </p:cNvSpPr>
          <p:nvPr/>
        </p:nvSpPr>
        <p:spPr>
          <a:xfrm>
            <a:off x="6553200" y="361950"/>
            <a:ext cx="2135188" cy="4746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pl-PL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04A092C7-0CF9-4C72-9E36-F9FA2CB109CD}" type="slidenum">
              <a:rPr lang="pl-PL" altLang="pl-PL" smtClean="0"/>
              <a:pPr/>
              <a:t>42</a:t>
            </a:fld>
            <a:endParaRPr lang="ru-RU" altLang="pl-PL"/>
          </a:p>
        </p:txBody>
      </p:sp>
    </p:spTree>
    <p:extLst>
      <p:ext uri="{BB962C8B-B14F-4D97-AF65-F5344CB8AC3E}">
        <p14:creationId xmlns="" xmlns:p14="http://schemas.microsoft.com/office/powerpoint/2010/main" val="97251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Управление рисками</a:t>
            </a:r>
            <a:endParaRPr lang="ru-R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92C7-0CF9-4C72-9E36-F9FA2CB109CD}" type="slidenum">
              <a:rPr lang="pl-PL" altLang="pl-PL" smtClean="0"/>
              <a:pPr/>
              <a:t>43</a:t>
            </a:fld>
            <a:endParaRPr lang="ru-RU" altLang="pl-PL"/>
          </a:p>
        </p:txBody>
      </p:sp>
    </p:spTree>
    <p:extLst>
      <p:ext uri="{BB962C8B-B14F-4D97-AF65-F5344CB8AC3E}">
        <p14:creationId xmlns="" xmlns:p14="http://schemas.microsoft.com/office/powerpoint/2010/main" val="297279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476672"/>
            <a:ext cx="8229600" cy="369332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ru-RU" dirty="0" smtClean="0"/>
              <a:t>Скотти, телепортируй меня!</a:t>
            </a:r>
          </a:p>
        </p:txBody>
      </p:sp>
      <p:pic>
        <p:nvPicPr>
          <p:cNvPr id="7577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45010" y="298897"/>
            <a:ext cx="4756150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liennummernplatzhalter 3"/>
          <p:cNvSpPr txBox="1">
            <a:spLocks/>
          </p:cNvSpPr>
          <p:nvPr/>
        </p:nvSpPr>
        <p:spPr>
          <a:xfrm>
            <a:off x="6553200" y="361950"/>
            <a:ext cx="2135188" cy="4746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pl-PL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04A092C7-0CF9-4C72-9E36-F9FA2CB109CD}" type="slidenum">
              <a:rPr lang="pl-PL" altLang="pl-PL" smtClean="0"/>
              <a:pPr/>
              <a:t>44</a:t>
            </a:fld>
            <a:endParaRPr lang="ru-RU" altLang="pl-PL"/>
          </a:p>
        </p:txBody>
      </p:sp>
    </p:spTree>
    <p:extLst>
      <p:ext uri="{BB962C8B-B14F-4D97-AF65-F5344CB8AC3E}">
        <p14:creationId xmlns="" xmlns:p14="http://schemas.microsoft.com/office/powerpoint/2010/main" val="34719574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Решения и последствия</a:t>
            </a:r>
            <a:endParaRPr lang="ru-R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0813" y="1655539"/>
            <a:ext cx="8229600" cy="4149725"/>
          </a:xfrm>
        </p:spPr>
        <p:txBody>
          <a:bodyPr>
            <a:normAutofit fontScale="85000" lnSpcReduction="10000"/>
          </a:bodyPr>
          <a:lstStyle/>
          <a:p>
            <a:r>
              <a:rPr lang="ru-RU" sz="2000" b="1" dirty="0"/>
              <a:t>Основная деятельность лидеров</a:t>
            </a:r>
            <a:r>
              <a:rPr lang="ru-RU" sz="2000" dirty="0"/>
              <a:t>: </a:t>
            </a:r>
            <a:r>
              <a:rPr lang="ru-RU" sz="2000" dirty="0" smtClean="0"/>
              <a:t>анализ</a:t>
            </a:r>
            <a:r>
              <a:rPr lang="ru-RU" sz="2000" dirty="0"/>
              <a:t>, планирование, инструктирование, контроль</a:t>
            </a:r>
          </a:p>
          <a:p>
            <a:r>
              <a:rPr lang="ru-RU" sz="2000" dirty="0"/>
              <a:t>Каждое ключевое действие зависит от множества </a:t>
            </a:r>
            <a:r>
              <a:rPr lang="ru-RU" sz="2000" b="1" dirty="0"/>
              <a:t>решений</a:t>
            </a:r>
          </a:p>
          <a:p>
            <a:r>
              <a:rPr lang="ru-RU" sz="2000" dirty="0"/>
              <a:t>Решения всегда имеют место с разной степенью </a:t>
            </a:r>
            <a:r>
              <a:rPr lang="ru-RU" sz="2000" b="1" dirty="0" smtClean="0"/>
              <a:t>неопределенности</a:t>
            </a:r>
          </a:p>
          <a:p>
            <a:r>
              <a:rPr lang="ru-RU" sz="2000" dirty="0" smtClean="0"/>
              <a:t>Неопределенность никогда нельзя исключить полностью, поэтому системы должны </a:t>
            </a:r>
            <a:r>
              <a:rPr lang="ru-RU" sz="2000" b="1" dirty="0" smtClean="0"/>
              <a:t>справляться с неопределенностью</a:t>
            </a:r>
            <a:endParaRPr lang="ru-RU" sz="2000" b="1" dirty="0"/>
          </a:p>
          <a:p>
            <a:r>
              <a:rPr lang="ru-RU" sz="2000" dirty="0" smtClean="0"/>
              <a:t>Различные подходы:</a:t>
            </a:r>
          </a:p>
          <a:p>
            <a:pPr lvl="1"/>
            <a:r>
              <a:rPr lang="ru-RU" sz="2000" dirty="0" smtClean="0"/>
              <a:t>Теория принятия решений (для помощи лидерам в принятии осознанных решений и снижения неопределенности)</a:t>
            </a:r>
            <a:endParaRPr lang="ru-RU" sz="2000" dirty="0"/>
          </a:p>
          <a:p>
            <a:pPr lvl="1"/>
            <a:r>
              <a:rPr lang="ru-RU" sz="2000" dirty="0"/>
              <a:t>Управление рисками и сопутствующими дисциплинами (для того, чтобы справляться с оставшейся неопределенностью)</a:t>
            </a:r>
          </a:p>
          <a:p>
            <a:pPr lvl="1"/>
            <a:r>
              <a:rPr lang="ru-RU" sz="2000" dirty="0" smtClean="0"/>
              <a:t>… при поддержке прочих аспектов бизнеса (например, финансы, администрирование)</a:t>
            </a:r>
          </a:p>
          <a:p>
            <a:r>
              <a:rPr lang="ru-RU" sz="2000" dirty="0" smtClean="0"/>
              <a:t>Неопределенность повсюду: </a:t>
            </a:r>
            <a:r>
              <a:rPr lang="ru-RU" sz="2000" b="1" dirty="0" smtClean="0"/>
              <a:t>нужны объединенные усилия</a:t>
            </a:r>
            <a:r>
              <a:t/>
            </a:r>
            <a:br/>
            <a:endParaRPr lang="ru-RU" sz="2000" dirty="0"/>
          </a:p>
          <a:p>
            <a:endParaRPr lang="ru-RU" sz="2000" dirty="0"/>
          </a:p>
        </p:txBody>
      </p:sp>
      <p:sp>
        <p:nvSpPr>
          <p:cNvPr id="4" name="Foliennummernplatzhalter 3"/>
          <p:cNvSpPr txBox="1">
            <a:spLocks/>
          </p:cNvSpPr>
          <p:nvPr/>
        </p:nvSpPr>
        <p:spPr>
          <a:xfrm>
            <a:off x="6553200" y="361950"/>
            <a:ext cx="2135188" cy="4746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pl-PL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04A092C7-0CF9-4C72-9E36-F9FA2CB109CD}" type="slidenum">
              <a:rPr lang="pl-PL" altLang="pl-PL" smtClean="0"/>
              <a:pPr/>
              <a:t>45</a:t>
            </a:fld>
            <a:endParaRPr lang="ru-RU" altLang="pl-PL"/>
          </a:p>
        </p:txBody>
      </p:sp>
    </p:spTree>
    <p:extLst>
      <p:ext uri="{BB962C8B-B14F-4D97-AF65-F5344CB8AC3E}">
        <p14:creationId xmlns="" xmlns:p14="http://schemas.microsoft.com/office/powerpoint/2010/main" val="845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Теория принятия решений в общем</a:t>
            </a:r>
            <a:endParaRPr lang="ru-R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200" dirty="0" smtClean="0"/>
              <a:t>Теория принятия решений связана с «действиями выбора»</a:t>
            </a:r>
          </a:p>
          <a:p>
            <a:r>
              <a:rPr lang="ru-RU" sz="2200" dirty="0" smtClean="0"/>
              <a:t>Каждое решение – действие выбора между </a:t>
            </a:r>
            <a:r>
              <a:rPr lang="ru-RU" sz="2200" b="1" dirty="0" smtClean="0"/>
              <a:t>конфликтными вариантами</a:t>
            </a:r>
          </a:p>
          <a:p>
            <a:r>
              <a:rPr lang="ru-RU" sz="2200" dirty="0" smtClean="0"/>
              <a:t>Каждый вариант существует в контексте </a:t>
            </a:r>
            <a:r>
              <a:rPr lang="ru-RU" sz="2200" b="1" dirty="0" smtClean="0"/>
              <a:t>затрат и выгоды</a:t>
            </a:r>
          </a:p>
          <a:p>
            <a:r>
              <a:rPr lang="ru-RU" sz="2200" dirty="0" smtClean="0"/>
              <a:t>При этом возникает немало </a:t>
            </a:r>
            <a:r>
              <a:rPr lang="ru-RU" sz="2200" b="1" dirty="0" smtClean="0"/>
              <a:t>сложностей </a:t>
            </a:r>
            <a:r>
              <a:rPr lang="ru-RU" sz="2200" dirty="0" smtClean="0"/>
              <a:t>из-за различных факторов:</a:t>
            </a:r>
          </a:p>
          <a:p>
            <a:pPr lvl="1"/>
            <a:r>
              <a:rPr lang="ru-RU" sz="2200" dirty="0" smtClean="0"/>
              <a:t>Сложность четкого распределения затрат и выгод (особенно в случае с нематериальными ценностями)</a:t>
            </a:r>
          </a:p>
          <a:p>
            <a:pPr lvl="1"/>
            <a:r>
              <a:rPr lang="ru-RU" sz="2200" dirty="0" smtClean="0"/>
              <a:t>Неопределенность относительно текущей ситуации</a:t>
            </a:r>
          </a:p>
          <a:p>
            <a:pPr lvl="1"/>
            <a:r>
              <a:rPr lang="ru-RU" sz="2200" dirty="0" smtClean="0"/>
              <a:t>Неопределенность относительно будущих разработок</a:t>
            </a:r>
          </a:p>
          <a:p>
            <a:pPr lvl="1"/>
            <a:r>
              <a:rPr lang="ru-RU" sz="2200" dirty="0" smtClean="0"/>
              <a:t>Стратегия</a:t>
            </a:r>
          </a:p>
          <a:p>
            <a:pPr lvl="1"/>
            <a:r>
              <a:rPr lang="ru-RU" sz="2200" dirty="0" smtClean="0"/>
              <a:t>Личные интересы (включая коррупцию)</a:t>
            </a:r>
          </a:p>
          <a:p>
            <a:pPr lvl="1"/>
            <a:r>
              <a:rPr lang="ru-RU" sz="2000" dirty="0" smtClean="0"/>
              <a:t>…</a:t>
            </a:r>
          </a:p>
          <a:p>
            <a:endParaRPr lang="ru-RU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5286380" y="5715016"/>
            <a:ext cx="35092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100" dirty="0" smtClean="0">
                <a:latin typeface="Arial" pitchFamily="34" charset="0"/>
              </a:rPr>
              <a:t>Источник: Kahle (2001), Dörsam (2003), Laux (2005)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3"/>
          <p:cNvSpPr txBox="1">
            <a:spLocks/>
          </p:cNvSpPr>
          <p:nvPr/>
        </p:nvSpPr>
        <p:spPr>
          <a:xfrm>
            <a:off x="6553200" y="361950"/>
            <a:ext cx="2135188" cy="4746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pl-PL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04A092C7-0CF9-4C72-9E36-F9FA2CB109CD}" type="slidenum">
              <a:rPr lang="pl-PL" altLang="pl-PL" smtClean="0"/>
              <a:pPr/>
              <a:t>46</a:t>
            </a:fld>
            <a:endParaRPr lang="ru-RU" altLang="pl-PL"/>
          </a:p>
        </p:txBody>
      </p:sp>
    </p:spTree>
    <p:extLst>
      <p:ext uri="{BB962C8B-B14F-4D97-AF65-F5344CB8AC3E}">
        <p14:creationId xmlns="" xmlns:p14="http://schemas.microsoft.com/office/powerpoint/2010/main" val="330690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Два подхода к теории принятия решений</a:t>
            </a:r>
            <a:endParaRPr lang="ru-R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149725"/>
          </a:xfrm>
        </p:spPr>
        <p:txBody>
          <a:bodyPr>
            <a:noAutofit/>
          </a:bodyPr>
          <a:lstStyle/>
          <a:p>
            <a:r>
              <a:rPr lang="ru-RU" dirty="0" smtClean="0"/>
              <a:t>Описательная теория принятия решений:</a:t>
            </a:r>
            <a:endParaRPr lang="ru-RU" dirty="0"/>
          </a:p>
          <a:p>
            <a:pPr lvl="1"/>
            <a:r>
              <a:rPr lang="ru-RU" dirty="0" smtClean="0"/>
              <a:t>Связана с </a:t>
            </a:r>
            <a:r>
              <a:rPr lang="ru-RU" b="1" dirty="0" smtClean="0"/>
              <a:t>анализом фактического действия выбора</a:t>
            </a:r>
          </a:p>
          <a:p>
            <a:pPr lvl="1"/>
            <a:r>
              <a:rPr lang="ru-RU" dirty="0" smtClean="0"/>
              <a:t>Пытается количественно определить варианты анализа для содействия в принятии решения</a:t>
            </a:r>
          </a:p>
          <a:p>
            <a:pPr lvl="1"/>
            <a:r>
              <a:rPr lang="ru-RU" dirty="0" smtClean="0"/>
              <a:t>Может использоваться для оценки прошлых решений</a:t>
            </a:r>
          </a:p>
          <a:p>
            <a:pPr lvl="1"/>
            <a:r>
              <a:rPr lang="ru-RU" dirty="0" smtClean="0"/>
              <a:t>Может использоваться для прогнозирования будущих решений</a:t>
            </a:r>
          </a:p>
          <a:p>
            <a:pPr lvl="1"/>
            <a:endParaRPr lang="ru-RU" dirty="0" smtClean="0"/>
          </a:p>
          <a:p>
            <a:r>
              <a:rPr lang="ru-RU" dirty="0" smtClean="0"/>
              <a:t>Директивная теория принятия решений:</a:t>
            </a:r>
          </a:p>
          <a:p>
            <a:pPr lvl="1"/>
            <a:r>
              <a:rPr lang="ru-RU" dirty="0" smtClean="0"/>
              <a:t>Связана с </a:t>
            </a:r>
            <a:r>
              <a:rPr lang="ru-RU" b="1" dirty="0" smtClean="0"/>
              <a:t>формулировкой «правил выбора»</a:t>
            </a:r>
          </a:p>
          <a:p>
            <a:pPr lvl="1"/>
            <a:r>
              <a:rPr lang="ru-RU" dirty="0" smtClean="0"/>
              <a:t>Пытается предоставить рациональные рекомендации для содействия в процессе принятия решений</a:t>
            </a:r>
          </a:p>
          <a:p>
            <a:pPr lvl="1"/>
            <a:r>
              <a:rPr lang="ru-RU" dirty="0" smtClean="0"/>
              <a:t>Может использоваться для содействия в принятии будущих решений</a:t>
            </a:r>
          </a:p>
          <a:p>
            <a:endParaRPr lang="ru-RU" dirty="0" smtClean="0"/>
          </a:p>
          <a:p>
            <a:r>
              <a:rPr lang="ru-RU" dirty="0" smtClean="0"/>
              <a:t>Оба подхода пытаются поддержать процесс принятия решений через количественный и качественный анализ</a:t>
            </a:r>
            <a:endParaRPr lang="ru-RU" dirty="0"/>
          </a:p>
        </p:txBody>
      </p:sp>
      <p:sp>
        <p:nvSpPr>
          <p:cNvPr id="4" name="Textfeld 3"/>
          <p:cNvSpPr txBox="1"/>
          <p:nvPr/>
        </p:nvSpPr>
        <p:spPr>
          <a:xfrm>
            <a:off x="5429256" y="5715016"/>
            <a:ext cx="34563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100" dirty="0" smtClean="0">
                <a:latin typeface="Arial" pitchFamily="34" charset="0"/>
              </a:rPr>
              <a:t>Источник: Kahle (2001), Jeschke (2004), Laux (2005)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3"/>
          <p:cNvSpPr txBox="1">
            <a:spLocks/>
          </p:cNvSpPr>
          <p:nvPr/>
        </p:nvSpPr>
        <p:spPr>
          <a:xfrm>
            <a:off x="6553200" y="361950"/>
            <a:ext cx="2135188" cy="4746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pl-PL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04A092C7-0CF9-4C72-9E36-F9FA2CB109CD}" type="slidenum">
              <a:rPr lang="pl-PL" altLang="pl-PL" smtClean="0"/>
              <a:pPr/>
              <a:t>47</a:t>
            </a:fld>
            <a:endParaRPr lang="ru-RU" altLang="pl-PL"/>
          </a:p>
        </p:txBody>
      </p:sp>
    </p:spTree>
    <p:extLst>
      <p:ext uri="{BB962C8B-B14F-4D97-AF65-F5344CB8AC3E}">
        <p14:creationId xmlns="" xmlns:p14="http://schemas.microsoft.com/office/powerpoint/2010/main" val="319544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 этом неопределенность всегда присутствует</a:t>
            </a:r>
            <a:endParaRPr lang="ru-R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Невозможно достичь определенности</a:t>
            </a:r>
            <a:r>
              <a:rPr lang="ru-RU" dirty="0" smtClean="0"/>
              <a:t>, так как:</a:t>
            </a:r>
          </a:p>
          <a:p>
            <a:pPr lvl="1"/>
            <a:r>
              <a:rPr lang="ru-RU" dirty="0" smtClean="0"/>
              <a:t>Не все параметры известны (</a:t>
            </a:r>
            <a:r>
              <a:rPr lang="ru-RU" i="1" dirty="0" smtClean="0"/>
              <a:t>Изучил ли я все ограничения?</a:t>
            </a:r>
            <a:r>
              <a:rPr lang="ru-RU" dirty="0" smtClean="0"/>
              <a:t>)</a:t>
            </a:r>
          </a:p>
          <a:p>
            <a:pPr lvl="1"/>
            <a:r>
              <a:rPr lang="ru-RU" dirty="0" smtClean="0"/>
              <a:t>Известные параметры часто могут быть не определены полностью (</a:t>
            </a:r>
            <a:r>
              <a:rPr lang="ru-RU" i="1" dirty="0" smtClean="0"/>
              <a:t>Как именно это повлияет на желаемый результат?</a:t>
            </a:r>
            <a:r>
              <a:rPr lang="ru-RU" dirty="0" smtClean="0"/>
              <a:t>)</a:t>
            </a:r>
          </a:p>
          <a:p>
            <a:pPr lvl="1"/>
            <a:r>
              <a:rPr lang="ru-RU" dirty="0" smtClean="0"/>
              <a:t>Трудно оценить </a:t>
            </a:r>
            <a:r>
              <a:rPr lang="ru-RU" b="1" dirty="0" smtClean="0"/>
              <a:t>эффект каскадирования </a:t>
            </a:r>
            <a:r>
              <a:rPr lang="ru-RU" dirty="0" smtClean="0"/>
              <a:t>(</a:t>
            </a:r>
            <a:r>
              <a:rPr lang="ru-RU" i="1" dirty="0" smtClean="0"/>
              <a:t>Могу я быть уверен в том, что я рассмотрел каждую зависимость?</a:t>
            </a:r>
            <a:r>
              <a:rPr lang="ru-RU" dirty="0" smtClean="0"/>
              <a:t>)</a:t>
            </a:r>
          </a:p>
          <a:p>
            <a:pPr lvl="1"/>
            <a:r>
              <a:rPr lang="ru-RU" dirty="0" smtClean="0"/>
              <a:t>Изменения в стратегии могут быть необходимыми и могут не совпадать с приоритетами (</a:t>
            </a:r>
            <a:r>
              <a:rPr lang="ru-RU" i="1" dirty="0" smtClean="0"/>
              <a:t>Как я могу предугадать изменения в стратегии, которые зависят от показателей других подразделений или партнеров?</a:t>
            </a:r>
            <a:r>
              <a:rPr lang="ru-RU" dirty="0" smtClean="0"/>
              <a:t>)</a:t>
            </a:r>
          </a:p>
          <a:p>
            <a:pPr lvl="1"/>
            <a:r>
              <a:rPr lang="ru-RU" dirty="0" smtClean="0"/>
              <a:t>Будущее можно предсказать только до определенного уровня (</a:t>
            </a:r>
            <a:r>
              <a:rPr lang="ru-RU" i="1" dirty="0" smtClean="0"/>
              <a:t>Как я могу оценить вероятность конкретного риска, если его не было в прошлом?</a:t>
            </a:r>
            <a:r>
              <a:rPr lang="ru-RU" dirty="0" smtClean="0"/>
              <a:t>)</a:t>
            </a:r>
          </a:p>
          <a:p>
            <a:pPr lvl="1"/>
            <a:r>
              <a:rPr lang="ru-RU" dirty="0" smtClean="0"/>
              <a:t>…</a:t>
            </a:r>
          </a:p>
          <a:p>
            <a:r>
              <a:rPr lang="ru-RU" dirty="0" smtClean="0"/>
              <a:t>Когда решение принимается в условиях неопределенности, </a:t>
            </a:r>
            <a:r>
              <a:rPr lang="ru-RU" b="1" dirty="0" smtClean="0"/>
              <a:t>риски всегда присутствуют</a:t>
            </a:r>
          </a:p>
        </p:txBody>
      </p:sp>
      <p:sp>
        <p:nvSpPr>
          <p:cNvPr id="4" name="Foliennummernplatzhalter 3"/>
          <p:cNvSpPr txBox="1">
            <a:spLocks/>
          </p:cNvSpPr>
          <p:nvPr/>
        </p:nvSpPr>
        <p:spPr>
          <a:xfrm>
            <a:off x="6553200" y="361950"/>
            <a:ext cx="2135188" cy="4746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pl-PL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04A092C7-0CF9-4C72-9E36-F9FA2CB109CD}" type="slidenum">
              <a:rPr lang="pl-PL" altLang="pl-PL" smtClean="0"/>
              <a:pPr/>
              <a:t>48</a:t>
            </a:fld>
            <a:endParaRPr lang="ru-RU" altLang="pl-PL"/>
          </a:p>
        </p:txBody>
      </p:sp>
    </p:spTree>
    <p:extLst>
      <p:ext uri="{BB962C8B-B14F-4D97-AF65-F5344CB8AC3E}">
        <p14:creationId xmlns="" xmlns:p14="http://schemas.microsoft.com/office/powerpoint/2010/main" val="56088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Текущая ситуация</a:t>
            </a:r>
            <a:endParaRPr lang="ru-R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2000" dirty="0"/>
              <a:t>Сети все чаще состоят из </a:t>
            </a:r>
            <a:r>
              <a:rPr lang="ru-RU" sz="2000" b="1" dirty="0"/>
              <a:t>глобально ориентированных </a:t>
            </a:r>
            <a:r>
              <a:rPr lang="ru-RU" sz="2000" dirty="0"/>
              <a:t>и работающих компаний</a:t>
            </a:r>
          </a:p>
          <a:p>
            <a:r>
              <a:rPr lang="ru-RU" sz="2000" dirty="0"/>
              <a:t>Сложность товаров, потоков данных, </a:t>
            </a:r>
            <a:r>
              <a:rPr lang="ru-RU" sz="2000" b="1" dirty="0"/>
              <a:t>связей и зависимостей </a:t>
            </a:r>
            <a:r>
              <a:rPr lang="ru-RU" sz="2000" dirty="0"/>
              <a:t>растет</a:t>
            </a:r>
          </a:p>
          <a:p>
            <a:r>
              <a:rPr lang="ru-RU" sz="2000" dirty="0"/>
              <a:t>Растущая сложность увеличивает количество и </a:t>
            </a:r>
            <a:r>
              <a:rPr lang="ru-RU" sz="2000" b="1" dirty="0"/>
              <a:t>влияние рисков</a:t>
            </a:r>
          </a:p>
          <a:p>
            <a:r>
              <a:rPr lang="ru-RU" sz="2000" dirty="0"/>
              <a:t>Возникающие риски не только отрицательно сказываются на финансовых показателях и т.д., но </a:t>
            </a:r>
            <a:r>
              <a:rPr lang="ru-RU" sz="2000" b="1" dirty="0"/>
              <a:t>потенциально наносят ущерб всем подразделениям и цепочкам поставок</a:t>
            </a:r>
          </a:p>
          <a:p>
            <a:r>
              <a:rPr lang="ru-RU" sz="2000" dirty="0"/>
              <a:t>Сегодня некоторые </a:t>
            </a:r>
            <a:r>
              <a:rPr lang="ru-RU" sz="2000" b="1" dirty="0"/>
              <a:t>общие факторы риска </a:t>
            </a:r>
            <a:r>
              <a:rPr lang="ru-RU" sz="2000" dirty="0"/>
              <a:t>определяются следующим </a:t>
            </a:r>
            <a:r>
              <a:rPr lang="ru-RU" sz="2000" dirty="0" smtClean="0"/>
              <a:t>образом:</a:t>
            </a:r>
            <a:endParaRPr lang="ru-RU" sz="2000" dirty="0"/>
          </a:p>
          <a:p>
            <a:pPr lvl="1"/>
            <a:r>
              <a:rPr lang="ru-RU" sz="2000" dirty="0"/>
              <a:t>Глобализация цепочек поставок</a:t>
            </a:r>
          </a:p>
          <a:p>
            <a:pPr lvl="1"/>
            <a:r>
              <a:rPr lang="ru-RU" sz="2000" dirty="0"/>
              <a:t>Аутсорсинг и фокус на ключевых компетенциях</a:t>
            </a:r>
          </a:p>
          <a:p>
            <a:pPr lvl="1"/>
            <a:r>
              <a:rPr lang="ru-RU" sz="2000" dirty="0"/>
              <a:t>Сокращенные инновационные циклы и жизненные циклы продукции</a:t>
            </a:r>
          </a:p>
          <a:p>
            <a:pPr lvl="1"/>
            <a:r>
              <a:rPr lang="ru-RU" sz="2000" dirty="0"/>
              <a:t>Зависимость при сотрудничестве</a:t>
            </a:r>
          </a:p>
          <a:p>
            <a:endParaRPr lang="ru-RU" sz="2000" dirty="0" smtClean="0"/>
          </a:p>
          <a:p>
            <a:r>
              <a:rPr lang="ru-RU" sz="2000" dirty="0" smtClean="0"/>
              <a:t>Что именно является риском?</a:t>
            </a:r>
            <a:endParaRPr lang="ru-RU" sz="2000" dirty="0"/>
          </a:p>
        </p:txBody>
      </p:sp>
      <p:sp>
        <p:nvSpPr>
          <p:cNvPr id="4" name="Foliennummernplatzhalter 3"/>
          <p:cNvSpPr txBox="1">
            <a:spLocks/>
          </p:cNvSpPr>
          <p:nvPr/>
        </p:nvSpPr>
        <p:spPr>
          <a:xfrm>
            <a:off x="6553200" y="361950"/>
            <a:ext cx="2135188" cy="4746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pl-PL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04A092C7-0CF9-4C72-9E36-F9FA2CB109CD}" type="slidenum">
              <a:rPr lang="pl-PL" altLang="pl-PL" smtClean="0"/>
              <a:pPr/>
              <a:t>49</a:t>
            </a:fld>
            <a:endParaRPr lang="ru-RU" altLang="pl-PL"/>
          </a:p>
        </p:txBody>
      </p:sp>
    </p:spTree>
    <p:extLst>
      <p:ext uri="{BB962C8B-B14F-4D97-AF65-F5344CB8AC3E}">
        <p14:creationId xmlns="" xmlns:p14="http://schemas.microsoft.com/office/powerpoint/2010/main" val="56588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Стратегическое планирование</a:t>
            </a:r>
            <a:endParaRPr lang="ru-RU" dirty="0"/>
          </a:p>
        </p:txBody>
      </p:sp>
      <p:sp>
        <p:nvSpPr>
          <p:cNvPr id="147475" name="Line 19"/>
          <p:cNvSpPr>
            <a:spLocks noChangeShapeType="1"/>
          </p:cNvSpPr>
          <p:nvPr/>
        </p:nvSpPr>
        <p:spPr bwMode="auto">
          <a:xfrm flipV="1">
            <a:off x="2197103" y="1778001"/>
            <a:ext cx="3543300" cy="340360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47460" name="Freeform 4"/>
          <p:cNvSpPr>
            <a:spLocks/>
          </p:cNvSpPr>
          <p:nvPr/>
        </p:nvSpPr>
        <p:spPr bwMode="auto">
          <a:xfrm>
            <a:off x="2501904" y="1876428"/>
            <a:ext cx="3336925" cy="3630613"/>
          </a:xfrm>
          <a:custGeom>
            <a:avLst/>
            <a:gdLst/>
            <a:ahLst/>
            <a:cxnLst>
              <a:cxn ang="0">
                <a:pos x="0" y="2175"/>
              </a:cxn>
              <a:cxn ang="0">
                <a:pos x="912" y="2079"/>
              </a:cxn>
              <a:cxn ang="0">
                <a:pos x="384" y="927"/>
              </a:cxn>
              <a:cxn ang="0">
                <a:pos x="1824" y="1119"/>
              </a:cxn>
              <a:cxn ang="0">
                <a:pos x="1421" y="329"/>
              </a:cxn>
              <a:cxn ang="0">
                <a:pos x="2139" y="486"/>
              </a:cxn>
              <a:cxn ang="0">
                <a:pos x="2251" y="0"/>
              </a:cxn>
            </a:cxnLst>
            <a:rect l="0" t="0" r="r" b="b"/>
            <a:pathLst>
              <a:path w="2277" h="2287">
                <a:moveTo>
                  <a:pt x="0" y="2175"/>
                </a:moveTo>
                <a:cubicBezTo>
                  <a:pt x="424" y="2231"/>
                  <a:pt x="848" y="2287"/>
                  <a:pt x="912" y="2079"/>
                </a:cubicBezTo>
                <a:cubicBezTo>
                  <a:pt x="976" y="1871"/>
                  <a:pt x="232" y="1087"/>
                  <a:pt x="384" y="927"/>
                </a:cubicBezTo>
                <a:cubicBezTo>
                  <a:pt x="536" y="767"/>
                  <a:pt x="1651" y="1219"/>
                  <a:pt x="1824" y="1119"/>
                </a:cubicBezTo>
                <a:cubicBezTo>
                  <a:pt x="1997" y="1019"/>
                  <a:pt x="1368" y="435"/>
                  <a:pt x="1421" y="329"/>
                </a:cubicBezTo>
                <a:cubicBezTo>
                  <a:pt x="1474" y="223"/>
                  <a:pt x="2001" y="541"/>
                  <a:pt x="2139" y="486"/>
                </a:cubicBezTo>
                <a:cubicBezTo>
                  <a:pt x="2277" y="431"/>
                  <a:pt x="2228" y="101"/>
                  <a:pt x="2251" y="0"/>
                </a:cubicBezTo>
              </a:path>
            </a:pathLst>
          </a:custGeom>
          <a:noFill/>
          <a:ln w="12700" cmpd="sng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47461" name="Oval 5"/>
          <p:cNvSpPr>
            <a:spLocks noChangeArrowheads="1"/>
          </p:cNvSpPr>
          <p:nvPr/>
        </p:nvSpPr>
        <p:spPr bwMode="auto">
          <a:xfrm>
            <a:off x="5957891" y="1879603"/>
            <a:ext cx="133351" cy="144463"/>
          </a:xfrm>
          <a:prstGeom prst="ellipse">
            <a:avLst/>
          </a:prstGeom>
          <a:gradFill rotWithShape="0">
            <a:gsLst>
              <a:gs pos="0">
                <a:srgbClr val="0066FF">
                  <a:gamma/>
                  <a:tint val="0"/>
                  <a:invGamma/>
                </a:srgbClr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47464" name="Text Box 8"/>
          <p:cNvSpPr txBox="1">
            <a:spLocks noChangeArrowheads="1"/>
          </p:cNvSpPr>
          <p:nvPr/>
        </p:nvSpPr>
        <p:spPr bwMode="auto">
          <a:xfrm>
            <a:off x="6723978" y="1493839"/>
            <a:ext cx="15359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будущая</a:t>
            </a:r>
            <a:r>
              <a:rPr lang="ru-RU" dirty="0" smtClean="0"/>
              <a:t> </a:t>
            </a:r>
            <a:r>
              <a:rPr lang="ru-RU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позиция</a:t>
            </a:r>
            <a:endParaRPr lang="ru-RU" sz="1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/>
            <a:r>
              <a:rPr lang="ru-RU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ценность</a:t>
            </a:r>
            <a:r>
              <a:rPr lang="ru-RU" dirty="0" smtClean="0"/>
              <a:t> </a:t>
            </a:r>
            <a:r>
              <a:rPr lang="ru-RU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компании!</a:t>
            </a:r>
            <a:endParaRPr lang="ru-RU" sz="1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7465" name="Freeform 9"/>
          <p:cNvSpPr>
            <a:spLocks/>
          </p:cNvSpPr>
          <p:nvPr/>
        </p:nvSpPr>
        <p:spPr bwMode="auto">
          <a:xfrm>
            <a:off x="2501906" y="2032002"/>
            <a:ext cx="3552825" cy="3297238"/>
          </a:xfrm>
          <a:custGeom>
            <a:avLst/>
            <a:gdLst/>
            <a:ahLst/>
            <a:cxnLst>
              <a:cxn ang="0">
                <a:pos x="0" y="2077"/>
              </a:cxn>
              <a:cxn ang="0">
                <a:pos x="240" y="1645"/>
              </a:cxn>
              <a:cxn ang="0">
                <a:pos x="672" y="1693"/>
              </a:cxn>
              <a:cxn ang="0">
                <a:pos x="864" y="1069"/>
              </a:cxn>
              <a:cxn ang="0">
                <a:pos x="1776" y="733"/>
              </a:cxn>
              <a:cxn ang="0">
                <a:pos x="1680" y="397"/>
              </a:cxn>
              <a:cxn ang="0">
                <a:pos x="2304" y="253"/>
              </a:cxn>
              <a:cxn ang="0">
                <a:pos x="2401" y="0"/>
              </a:cxn>
            </a:cxnLst>
            <a:rect l="0" t="0" r="r" b="b"/>
            <a:pathLst>
              <a:path w="2424" h="2077">
                <a:moveTo>
                  <a:pt x="0" y="2077"/>
                </a:moveTo>
                <a:cubicBezTo>
                  <a:pt x="64" y="1893"/>
                  <a:pt x="128" y="1709"/>
                  <a:pt x="240" y="1645"/>
                </a:cubicBezTo>
                <a:cubicBezTo>
                  <a:pt x="352" y="1581"/>
                  <a:pt x="568" y="1789"/>
                  <a:pt x="672" y="1693"/>
                </a:cubicBezTo>
                <a:cubicBezTo>
                  <a:pt x="776" y="1597"/>
                  <a:pt x="680" y="1229"/>
                  <a:pt x="864" y="1069"/>
                </a:cubicBezTo>
                <a:cubicBezTo>
                  <a:pt x="1048" y="909"/>
                  <a:pt x="1640" y="845"/>
                  <a:pt x="1776" y="733"/>
                </a:cubicBezTo>
                <a:cubicBezTo>
                  <a:pt x="1912" y="621"/>
                  <a:pt x="1592" y="477"/>
                  <a:pt x="1680" y="397"/>
                </a:cubicBezTo>
                <a:cubicBezTo>
                  <a:pt x="1768" y="317"/>
                  <a:pt x="2184" y="319"/>
                  <a:pt x="2304" y="253"/>
                </a:cubicBezTo>
                <a:cubicBezTo>
                  <a:pt x="2424" y="187"/>
                  <a:pt x="2381" y="53"/>
                  <a:pt x="2401" y="0"/>
                </a:cubicBezTo>
              </a:path>
            </a:pathLst>
          </a:custGeom>
          <a:noFill/>
          <a:ln w="19050" cmpd="sng">
            <a:solidFill>
              <a:srgbClr val="00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47466" name="Oval 10"/>
          <p:cNvSpPr>
            <a:spLocks noChangeArrowheads="1"/>
          </p:cNvSpPr>
          <p:nvPr/>
        </p:nvSpPr>
        <p:spPr bwMode="auto">
          <a:xfrm>
            <a:off x="2397129" y="5297490"/>
            <a:ext cx="133351" cy="144462"/>
          </a:xfrm>
          <a:prstGeom prst="ellipse">
            <a:avLst/>
          </a:prstGeom>
          <a:gradFill rotWithShape="0">
            <a:gsLst>
              <a:gs pos="0">
                <a:srgbClr val="00CC00">
                  <a:gamma/>
                  <a:tint val="0"/>
                  <a:invGamma/>
                </a:srgbClr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47467" name="Text Box 11"/>
          <p:cNvSpPr txBox="1">
            <a:spLocks noChangeArrowheads="1"/>
          </p:cNvSpPr>
          <p:nvPr/>
        </p:nvSpPr>
        <p:spPr bwMode="auto">
          <a:xfrm>
            <a:off x="838206" y="5626105"/>
            <a:ext cx="15536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сегодняшняя</a:t>
            </a:r>
            <a:r>
              <a:rPr lang="ru-RU" dirty="0" smtClean="0"/>
              <a:t> </a:t>
            </a:r>
            <a:r>
              <a:rPr lang="ru-RU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позиция</a:t>
            </a:r>
            <a:endParaRPr lang="ru-RU" sz="1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7476" name="Line 20"/>
          <p:cNvSpPr>
            <a:spLocks noChangeShapeType="1"/>
          </p:cNvSpPr>
          <p:nvPr/>
        </p:nvSpPr>
        <p:spPr bwMode="auto">
          <a:xfrm flipV="1">
            <a:off x="2646363" y="2227263"/>
            <a:ext cx="3543300" cy="340360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47479" name="Line 23"/>
          <p:cNvSpPr>
            <a:spLocks noChangeShapeType="1"/>
          </p:cNvSpPr>
          <p:nvPr/>
        </p:nvSpPr>
        <p:spPr bwMode="auto">
          <a:xfrm flipV="1">
            <a:off x="2463800" y="1943101"/>
            <a:ext cx="3556000" cy="3416300"/>
          </a:xfrm>
          <a:prstGeom prst="line">
            <a:avLst/>
          </a:prstGeom>
          <a:noFill/>
          <a:ln w="38100">
            <a:solidFill>
              <a:srgbClr val="D7AE85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47480" name="Arc 24"/>
          <p:cNvSpPr>
            <a:spLocks/>
          </p:cNvSpPr>
          <p:nvPr/>
        </p:nvSpPr>
        <p:spPr bwMode="auto">
          <a:xfrm>
            <a:off x="4775200" y="1409701"/>
            <a:ext cx="1803400" cy="17399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prstDash val="lgDashDotDot"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47481" name="Text Box 25"/>
          <p:cNvSpPr txBox="1">
            <a:spLocks noChangeArrowheads="1"/>
          </p:cNvSpPr>
          <p:nvPr/>
        </p:nvSpPr>
        <p:spPr bwMode="auto">
          <a:xfrm>
            <a:off x="5846767" y="3149606"/>
            <a:ext cx="21707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способ</a:t>
            </a:r>
            <a:r>
              <a:rPr lang="ru-RU" dirty="0" smtClean="0"/>
              <a:t> </a:t>
            </a:r>
            <a:r>
              <a:rPr lang="ru-RU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достижения</a:t>
            </a:r>
            <a:r>
              <a:rPr lang="ru-RU" dirty="0" smtClean="0"/>
              <a:t> </a:t>
            </a:r>
            <a:r>
              <a:rPr lang="ru-RU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цели</a:t>
            </a:r>
            <a:r>
              <a:rPr lang="ru-RU" dirty="0" smtClean="0"/>
              <a:t> </a:t>
            </a:r>
            <a:r>
              <a:rPr lang="ru-RU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за счет</a:t>
            </a:r>
            <a:endParaRPr lang="ru-RU" sz="1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7483" name="Text Box 27"/>
          <p:cNvSpPr txBox="1">
            <a:spLocks noChangeArrowheads="1"/>
          </p:cNvSpPr>
          <p:nvPr/>
        </p:nvSpPr>
        <p:spPr bwMode="auto">
          <a:xfrm>
            <a:off x="4046706" y="4714884"/>
            <a:ext cx="509729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4000" dirty="0" smtClean="0"/>
              <a:t>заявления видения /</a:t>
            </a:r>
          </a:p>
          <a:p>
            <a:pPr algn="ctr"/>
            <a:r>
              <a:rPr lang="ru-RU" sz="4000" dirty="0" smtClean="0"/>
              <a:t>миссии</a:t>
            </a:r>
            <a:endParaRPr lang="ru-RU" sz="4000" dirty="0"/>
          </a:p>
        </p:txBody>
      </p:sp>
      <p:sp>
        <p:nvSpPr>
          <p:cNvPr id="147484" name="AutoShape 28"/>
          <p:cNvSpPr>
            <a:spLocks noChangeArrowheads="1"/>
          </p:cNvSpPr>
          <p:nvPr/>
        </p:nvSpPr>
        <p:spPr bwMode="auto">
          <a:xfrm>
            <a:off x="6261100" y="3810000"/>
            <a:ext cx="812800" cy="812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400800" y="209550"/>
            <a:ext cx="2135188" cy="474663"/>
          </a:xfrm>
        </p:spPr>
        <p:txBody>
          <a:bodyPr/>
          <a:lstStyle/>
          <a:p>
            <a:fld id="{04A092C7-0CF9-4C72-9E36-F9FA2CB109CD}" type="slidenum">
              <a:rPr lang="pl-PL" altLang="pl-PL" smtClean="0"/>
              <a:pPr/>
              <a:t>5</a:t>
            </a:fld>
            <a:endParaRPr lang="ru-RU" altLang="pl-PL"/>
          </a:p>
        </p:txBody>
      </p:sp>
    </p:spTree>
    <p:extLst>
      <p:ext uri="{BB962C8B-B14F-4D97-AF65-F5344CB8AC3E}">
        <p14:creationId xmlns="" xmlns:p14="http://schemas.microsoft.com/office/powerpoint/2010/main" val="11703169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75" grpId="0" animBg="1"/>
      <p:bldP spid="147460" grpId="0" animBg="1"/>
      <p:bldP spid="147461" grpId="0" animBg="1"/>
      <p:bldP spid="147464" grpId="0"/>
      <p:bldP spid="147465" grpId="0" animBg="1"/>
      <p:bldP spid="147466" grpId="0" animBg="1"/>
      <p:bldP spid="147467" grpId="0"/>
      <p:bldP spid="147476" grpId="0" animBg="1"/>
      <p:bldP spid="147479" grpId="0" animBg="1"/>
      <p:bldP spid="147480" grpId="0" animBg="1"/>
      <p:bldP spid="147481" grpId="0"/>
      <p:bldP spid="147483" grpId="0"/>
      <p:bldP spid="14748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922" y="533400"/>
            <a:ext cx="7427912" cy="663575"/>
          </a:xfrm>
        </p:spPr>
        <p:txBody>
          <a:bodyPr/>
          <a:lstStyle/>
          <a:p>
            <a:r>
              <a:rPr lang="ru-RU" dirty="0" smtClean="0"/>
              <a:t>Риск – это …</a:t>
            </a:r>
            <a:endParaRPr lang="ru-R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… нет единого определения</a:t>
            </a:r>
            <a:endParaRPr lang="ru-RU" sz="2000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32021223"/>
              </p:ext>
            </p:extLst>
          </p:nvPr>
        </p:nvGraphicFramePr>
        <p:xfrm>
          <a:off x="539552" y="1700808"/>
          <a:ext cx="8064894" cy="4490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0280"/>
                <a:gridCol w="2856316"/>
                <a:gridCol w="268829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Arial" pitchFamily="34" charset="0"/>
                        </a:rPr>
                        <a:t>Точка зрения</a:t>
                      </a:r>
                      <a:endParaRPr lang="ru-RU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5BA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Arial" pitchFamily="34" charset="0"/>
                        </a:rPr>
                        <a:t>Определение</a:t>
                      </a:r>
                      <a:endParaRPr lang="ru-RU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5BA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Arial" pitchFamily="34" charset="0"/>
                        </a:rPr>
                        <a:t>Используется в...</a:t>
                      </a:r>
                      <a:endParaRPr lang="ru-RU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5BA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</a:rPr>
                        <a:t>Естествознание / Математика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Arial" pitchFamily="34" charset="0"/>
                        </a:rPr>
                        <a:t>Риск = Вероятность * Последствия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</a:rPr>
                        <a:t>Сектор страхования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</a:rPr>
                        <a:t>Теория информации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</a:rPr>
                        <a:t>Угроза принятия неправильного решения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</a:rPr>
                        <a:t>Управление бизнесом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</a:rPr>
                        <a:t>Ориентированность на систему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Arial" pitchFamily="34" charset="0"/>
                        </a:rPr>
                        <a:t>Случаи с отрицательными последствиями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</a:rPr>
                        <a:t>Управление бизнесом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</a:rPr>
                        <a:t>Социологическая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</a:rPr>
                        <a:t>Последствия собственных решений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</a:rPr>
                        <a:t>Социология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</a:rPr>
                        <a:t>Психологическая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</a:rPr>
                        <a:t>Риск = Угроза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</a:rPr>
                        <a:t>Психология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</a:rPr>
                        <a:t>Алгоритм принятия решений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Arial" pitchFamily="34" charset="0"/>
                        </a:rPr>
                        <a:t>Положительные / отрицательные отклонения от цели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</a:rPr>
                        <a:t>Финансовый сектор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6876256" y="5754742"/>
            <a:ext cx="14366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Arial" pitchFamily="34" charset="0"/>
              </a:rPr>
              <a:t>Источник: Butz (2005)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oliennummernplatzhalter 3"/>
          <p:cNvSpPr txBox="1">
            <a:spLocks/>
          </p:cNvSpPr>
          <p:nvPr/>
        </p:nvSpPr>
        <p:spPr>
          <a:xfrm>
            <a:off x="6553200" y="361950"/>
            <a:ext cx="2135188" cy="4746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pl-PL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04A092C7-0CF9-4C72-9E36-F9FA2CB109CD}" type="slidenum">
              <a:rPr lang="pl-PL" altLang="pl-PL" smtClean="0"/>
              <a:pPr/>
              <a:t>50</a:t>
            </a:fld>
            <a:endParaRPr lang="ru-RU" altLang="pl-PL"/>
          </a:p>
        </p:txBody>
      </p:sp>
    </p:spTree>
    <p:extLst>
      <p:ext uri="{BB962C8B-B14F-4D97-AF65-F5344CB8AC3E}">
        <p14:creationId xmlns="" xmlns:p14="http://schemas.microsoft.com/office/powerpoint/2010/main" val="404117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922" y="533400"/>
            <a:ext cx="7427912" cy="663575"/>
          </a:xfrm>
        </p:spPr>
        <p:txBody>
          <a:bodyPr/>
          <a:lstStyle/>
          <a:p>
            <a:r>
              <a:rPr lang="ru-RU" dirty="0" smtClean="0"/>
              <a:t>Риск – это …</a:t>
            </a:r>
            <a:endParaRPr lang="ru-R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000" dirty="0"/>
              <a:t>… обычно понимется как </a:t>
            </a:r>
            <a:r>
              <a:rPr lang="ru-RU" sz="2000" b="1" dirty="0" smtClean="0"/>
              <a:t>Риск </a:t>
            </a:r>
            <a:r>
              <a:rPr lang="ru-RU" sz="2000" b="1" dirty="0"/>
              <a:t>= Вероятность * Последствия </a:t>
            </a:r>
            <a:r>
              <a:rPr lang="ru-RU" sz="2000" dirty="0"/>
              <a:t>в менеджменте</a:t>
            </a:r>
          </a:p>
          <a:p>
            <a:endParaRPr lang="ru-RU" sz="2000" dirty="0"/>
          </a:p>
          <a:p>
            <a:r>
              <a:rPr lang="ru-RU" sz="2000" dirty="0"/>
              <a:t>Однако у такого определения есть свои </a:t>
            </a:r>
            <a:r>
              <a:rPr lang="ru-RU" sz="2000" b="1" dirty="0"/>
              <a:t>недостатки</a:t>
            </a:r>
            <a:r>
              <a:rPr lang="ru-RU" sz="2000" dirty="0"/>
              <a:t>:</a:t>
            </a:r>
          </a:p>
          <a:p>
            <a:pPr lvl="1"/>
            <a:r>
              <a:rPr lang="ru-RU" sz="2000" dirty="0"/>
              <a:t>1 человек плывет на лодке через Атлантический океан: вероятность 100%, последствия 1 смерть = 1</a:t>
            </a:r>
          </a:p>
          <a:p>
            <a:pPr lvl="1"/>
            <a:r>
              <a:rPr lang="ru-RU" sz="2000" dirty="0"/>
              <a:t>200 человек на борту корабля: вероятность 0,5%, последствия 200 смертей = 1</a:t>
            </a:r>
          </a:p>
          <a:p>
            <a:endParaRPr lang="ru-RU" sz="2000" dirty="0" smtClean="0"/>
          </a:p>
          <a:p>
            <a:r>
              <a:rPr lang="ru-RU" sz="2000" dirty="0" smtClean="0"/>
              <a:t>Решение поэтому </a:t>
            </a:r>
            <a:r>
              <a:rPr lang="ru-RU" sz="2000" b="1" dirty="0" smtClean="0"/>
              <a:t>не </a:t>
            </a:r>
            <a:r>
              <a:rPr lang="ru-RU" sz="2000" b="1" dirty="0"/>
              <a:t>следует принимать буквально, больше по духу</a:t>
            </a:r>
            <a:r>
              <a:rPr lang="ru-RU" sz="2000" dirty="0" smtClean="0"/>
              <a:t>. Риск = Вероятность * Последствия означает: Риск зависит от</a:t>
            </a:r>
          </a:p>
          <a:p>
            <a:pPr lvl="1"/>
            <a:r>
              <a:rPr lang="ru-RU" sz="2000" dirty="0"/>
              <a:t>Вероятности возникновения конкретного (негативного) события,</a:t>
            </a:r>
          </a:p>
          <a:p>
            <a:pPr lvl="1"/>
            <a:r>
              <a:rPr lang="ru-RU" sz="2000" dirty="0"/>
              <a:t>(Отрицательных) последствий данного события для системы и</a:t>
            </a:r>
          </a:p>
          <a:p>
            <a:pPr lvl="1"/>
            <a:r>
              <a:rPr lang="ru-RU" sz="2000" dirty="0"/>
              <a:t>С учетом X дополнительных факторов, где </a:t>
            </a:r>
            <a:r>
              <a:rPr lang="ru-RU" sz="2000" dirty="0" smtClean="0"/>
              <a:t>X – например, желание </a:t>
            </a:r>
            <a:r>
              <a:rPr lang="ru-RU" sz="2000" dirty="0"/>
              <a:t>принять риски, степень определенности, …</a:t>
            </a:r>
          </a:p>
          <a:p>
            <a:endParaRPr lang="ru-RU" sz="2000" dirty="0"/>
          </a:p>
        </p:txBody>
      </p:sp>
      <p:sp>
        <p:nvSpPr>
          <p:cNvPr id="4" name="Foliennummernplatzhalter 3"/>
          <p:cNvSpPr txBox="1">
            <a:spLocks/>
          </p:cNvSpPr>
          <p:nvPr/>
        </p:nvSpPr>
        <p:spPr>
          <a:xfrm>
            <a:off x="6553200" y="361950"/>
            <a:ext cx="2135188" cy="4746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pl-PL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04A092C7-0CF9-4C72-9E36-F9FA2CB109CD}" type="slidenum">
              <a:rPr lang="pl-PL" altLang="pl-PL" smtClean="0"/>
              <a:pPr/>
              <a:t>51</a:t>
            </a:fld>
            <a:endParaRPr lang="ru-RU" altLang="pl-PL"/>
          </a:p>
        </p:txBody>
      </p:sp>
    </p:spTree>
    <p:extLst>
      <p:ext uri="{BB962C8B-B14F-4D97-AF65-F5344CB8AC3E}">
        <p14:creationId xmlns="" xmlns:p14="http://schemas.microsoft.com/office/powerpoint/2010/main" val="299599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922" y="533400"/>
            <a:ext cx="7427912" cy="663575"/>
          </a:xfrm>
        </p:spPr>
        <p:txBody>
          <a:bodyPr/>
          <a:lstStyle/>
          <a:p>
            <a:r>
              <a:rPr lang="ru-RU" dirty="0" smtClean="0"/>
              <a:t>Риск – это …</a:t>
            </a:r>
            <a:endParaRPr lang="ru-R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2400" dirty="0" smtClean="0"/>
              <a:t>Эти дополнительные факторы создают сложность, с трудом поддающуюся оценке</a:t>
            </a:r>
          </a:p>
          <a:p>
            <a:r>
              <a:rPr lang="ru-RU" sz="2400" dirty="0" smtClean="0"/>
              <a:t>Общий подход: оценка рисков на основании различных </a:t>
            </a:r>
            <a:r>
              <a:rPr lang="ru-RU" sz="2400" b="1" dirty="0" smtClean="0"/>
              <a:t>характеристик</a:t>
            </a:r>
            <a:r>
              <a:rPr lang="ru-RU" sz="2400" dirty="0" smtClean="0"/>
              <a:t>, например, </a:t>
            </a:r>
          </a:p>
          <a:p>
            <a:pPr lvl="1"/>
            <a:r>
              <a:rPr lang="ru-RU" dirty="0" smtClean="0"/>
              <a:t>В отношении причин</a:t>
            </a:r>
          </a:p>
          <a:p>
            <a:pPr lvl="1"/>
            <a:r>
              <a:rPr lang="ru-RU" dirty="0" smtClean="0"/>
              <a:t>В отношении последствий</a:t>
            </a:r>
          </a:p>
          <a:p>
            <a:pPr lvl="1"/>
            <a:r>
              <a:rPr lang="ru-RU" dirty="0" smtClean="0"/>
              <a:t>В отношении страховых возможностей</a:t>
            </a:r>
          </a:p>
          <a:p>
            <a:pPr lvl="1"/>
            <a:r>
              <a:rPr lang="ru-RU" dirty="0" smtClean="0"/>
              <a:t>В отношении измеримости</a:t>
            </a:r>
          </a:p>
          <a:p>
            <a:pPr lvl="1"/>
            <a:r>
              <a:rPr lang="ru-RU" dirty="0" smtClean="0"/>
              <a:t>В отношении регулируемости</a:t>
            </a:r>
          </a:p>
          <a:p>
            <a:pPr lvl="1"/>
            <a:r>
              <a:rPr lang="ru-RU" dirty="0" smtClean="0"/>
              <a:t>В отношении серьезности</a:t>
            </a:r>
          </a:p>
          <a:p>
            <a:pPr lvl="1"/>
            <a:r>
              <a:rPr lang="ru-RU" dirty="0" smtClean="0"/>
              <a:t>В отношении вероятности</a:t>
            </a:r>
          </a:p>
          <a:p>
            <a:r>
              <a:rPr lang="ru-RU" sz="2400" dirty="0"/>
              <a:t>Также для описания могут использоваться конкретные </a:t>
            </a:r>
            <a:r>
              <a:rPr lang="ru-RU" sz="2400" b="1" dirty="0"/>
              <a:t>функциональные секторы</a:t>
            </a:r>
            <a:r>
              <a:rPr lang="ru-RU" sz="2400" dirty="0"/>
              <a:t>:</a:t>
            </a:r>
          </a:p>
          <a:p>
            <a:pPr lvl="1"/>
            <a:r>
              <a:rPr lang="ru-RU" dirty="0" smtClean="0"/>
              <a:t>Риски подбора поставщиков</a:t>
            </a:r>
          </a:p>
          <a:p>
            <a:pPr lvl="1"/>
            <a:r>
              <a:rPr lang="ru-RU" dirty="0" smtClean="0"/>
              <a:t>Производственные риски</a:t>
            </a:r>
          </a:p>
          <a:p>
            <a:pPr lvl="1"/>
            <a:r>
              <a:rPr lang="ru-RU" dirty="0" smtClean="0"/>
              <a:t>Риски продаж</a:t>
            </a:r>
          </a:p>
          <a:p>
            <a:pPr lvl="1"/>
            <a:r>
              <a:rPr lang="ru-RU" dirty="0" smtClean="0"/>
              <a:t>Риски развития</a:t>
            </a:r>
          </a:p>
          <a:p>
            <a:pPr lvl="1"/>
            <a:r>
              <a:rPr lang="ru-RU" dirty="0" smtClean="0"/>
              <a:t>Финансовые риски</a:t>
            </a:r>
          </a:p>
          <a:p>
            <a:pPr lvl="1"/>
            <a:r>
              <a:rPr lang="ru-RU" dirty="0" smtClean="0"/>
              <a:t>…</a:t>
            </a:r>
          </a:p>
          <a:p>
            <a:pPr lvl="1"/>
            <a:endParaRPr lang="ru-RU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5143504" y="5733256"/>
            <a:ext cx="37529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100" dirty="0" smtClean="0">
                <a:latin typeface="Arial" pitchFamily="34" charset="0"/>
              </a:rPr>
              <a:t>Источник: Thom (2008), Rogler (2002), Bussmann  (1955)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3"/>
          <p:cNvSpPr txBox="1">
            <a:spLocks/>
          </p:cNvSpPr>
          <p:nvPr/>
        </p:nvSpPr>
        <p:spPr>
          <a:xfrm>
            <a:off x="6553200" y="361950"/>
            <a:ext cx="2135188" cy="4746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pl-PL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04A092C7-0CF9-4C72-9E36-F9FA2CB109CD}" type="slidenum">
              <a:rPr lang="pl-PL" altLang="pl-PL" smtClean="0"/>
              <a:pPr/>
              <a:t>52</a:t>
            </a:fld>
            <a:endParaRPr lang="ru-RU" altLang="pl-PL"/>
          </a:p>
        </p:txBody>
      </p:sp>
    </p:spTree>
    <p:extLst>
      <p:ext uri="{BB962C8B-B14F-4D97-AF65-F5344CB8AC3E}">
        <p14:creationId xmlns="" xmlns:p14="http://schemas.microsoft.com/office/powerpoint/2010/main" val="198287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922" y="533400"/>
            <a:ext cx="7427912" cy="663575"/>
          </a:xfrm>
        </p:spPr>
        <p:txBody>
          <a:bodyPr/>
          <a:lstStyle/>
          <a:p>
            <a:r>
              <a:rPr lang="ru-RU" dirty="0" smtClean="0"/>
              <a:t>Почему это так важно:</a:t>
            </a:r>
            <a:r>
              <a:t/>
            </a:r>
            <a:br/>
            <a:r>
              <a:rPr lang="ru-RU" dirty="0" smtClean="0"/>
              <a:t>Риски / Возможности</a:t>
            </a:r>
            <a:endParaRPr lang="ru-R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340768"/>
            <a:ext cx="8229600" cy="4149725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Каждый риск </a:t>
            </a:r>
            <a:r>
              <a:rPr lang="ru-RU" sz="1800" b="1" dirty="0" smtClean="0"/>
              <a:t>сопровождается возможностями</a:t>
            </a:r>
          </a:p>
          <a:p>
            <a:r>
              <a:rPr lang="ru-RU" sz="1800" dirty="0" smtClean="0"/>
              <a:t>Без использования возможностей компания не может расти и дальше развиваться</a:t>
            </a:r>
            <a:endParaRPr lang="ru-RU" sz="1800" dirty="0"/>
          </a:p>
          <a:p>
            <a:r>
              <a:rPr lang="ru-RU" sz="1800" dirty="0" smtClean="0"/>
              <a:t>Поэтому использование возможностей является жизненно важным для длительного успеха и обязательно подразумевает взятие на себя рисков</a:t>
            </a:r>
          </a:p>
          <a:p>
            <a:r>
              <a:rPr lang="ru-RU" sz="1800" dirty="0" smtClean="0"/>
              <a:t>Чтобы снизить влияние рисков, необходимо управлять рисками</a:t>
            </a:r>
            <a:endParaRPr lang="ru-RU" sz="1800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12766304"/>
              </p:ext>
            </p:extLst>
          </p:nvPr>
        </p:nvGraphicFramePr>
        <p:xfrm>
          <a:off x="827584" y="3652232"/>
          <a:ext cx="7320136" cy="264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60068"/>
                <a:gridCol w="366006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</a:rPr>
                        <a:t>Возможность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5BA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</a:rPr>
                        <a:t>Риск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5BA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</a:rPr>
                        <a:t>Растущая стратегическая гибкость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</a:rPr>
                        <a:t>Утрата ключевой компетенции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</a:rPr>
                        <a:t>Выход на рынки сложного доступа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</a:rPr>
                        <a:t>Установление отчетности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</a:rPr>
                        <a:t>Распространение операционного риска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</a:rPr>
                        <a:t>Снижение способности стратегического контроля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</a:rPr>
                        <a:t>Снижение производственных затрат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</a:rPr>
                        <a:t>Утрата стратегической автономности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</a:rPr>
                        <a:t>…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</a:rPr>
                        <a:t>…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6143636" y="6024910"/>
            <a:ext cx="26516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100" dirty="0" smtClean="0">
                <a:latin typeface="Arial" pitchFamily="34" charset="0"/>
              </a:rPr>
              <a:t>Источник: Sydow (2003), Pampel (2005)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oliennummernplatzhalter 3"/>
          <p:cNvSpPr txBox="1">
            <a:spLocks/>
          </p:cNvSpPr>
          <p:nvPr/>
        </p:nvSpPr>
        <p:spPr>
          <a:xfrm>
            <a:off x="6553200" y="361950"/>
            <a:ext cx="2135188" cy="4746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pl-PL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04A092C7-0CF9-4C72-9E36-F9FA2CB109CD}" type="slidenum">
              <a:rPr lang="pl-PL" altLang="pl-PL" smtClean="0"/>
              <a:pPr/>
              <a:t>53</a:t>
            </a:fld>
            <a:endParaRPr lang="ru-RU" altLang="pl-PL"/>
          </a:p>
        </p:txBody>
      </p:sp>
    </p:spTree>
    <p:extLst>
      <p:ext uri="{BB962C8B-B14F-4D97-AF65-F5344CB8AC3E}">
        <p14:creationId xmlns="" xmlns:p14="http://schemas.microsoft.com/office/powerpoint/2010/main" val="285861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реагируют компании?</a:t>
            </a:r>
            <a:endParaRPr lang="ru-R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900" dirty="0" smtClean="0"/>
              <a:t>Компании устанавливают </a:t>
            </a:r>
            <a:r>
              <a:rPr lang="ru-RU" sz="1900" b="1" dirty="0" smtClean="0"/>
              <a:t>целостные методики управления рисками</a:t>
            </a:r>
          </a:p>
          <a:p>
            <a:r>
              <a:rPr lang="ru-RU" sz="1900" dirty="0" smtClean="0"/>
              <a:t>Задача целостного управления рисками – включить все или почти все точки зрения в одну, например, объединенный анализ причин и последствий.</a:t>
            </a:r>
          </a:p>
          <a:p>
            <a:r>
              <a:rPr lang="ru-RU" sz="1900" dirty="0" smtClean="0"/>
              <a:t>Управление рисками основано на </a:t>
            </a:r>
            <a:r>
              <a:rPr lang="ru-RU" sz="1900" b="1" dirty="0" smtClean="0"/>
              <a:t>допущении о том, что неопределенность и/или ее последствия могут контролироваться посредством тщательного планирования:</a:t>
            </a:r>
          </a:p>
          <a:p>
            <a:pPr lvl="1"/>
            <a:r>
              <a:rPr lang="ru-RU" sz="1900" dirty="0"/>
              <a:t>Риски и сопутствующие угрозы можно рассчитать с определенной степенью</a:t>
            </a:r>
          </a:p>
          <a:p>
            <a:pPr lvl="1"/>
            <a:r>
              <a:rPr lang="ru-RU" sz="1900" dirty="0" smtClean="0"/>
              <a:t>Эффективность встречных мер можно рассчитать</a:t>
            </a:r>
          </a:p>
          <a:p>
            <a:pPr lvl="1"/>
            <a:r>
              <a:rPr lang="ru-RU" sz="1900" b="1" dirty="0" smtClean="0"/>
              <a:t>Осведомленность </a:t>
            </a:r>
            <a:r>
              <a:rPr lang="ru-RU" sz="1900" dirty="0" smtClean="0"/>
              <a:t>о неизбежном возникновении рисков включена в корпоративные стратегии</a:t>
            </a:r>
            <a:endParaRPr lang="ru-RU" sz="1900" dirty="0"/>
          </a:p>
          <a:p>
            <a:r>
              <a:rPr lang="ru-RU" sz="1900" dirty="0" smtClean="0"/>
              <a:t>Планирование ведет к пониманию и внедрению методик управления рисками.</a:t>
            </a:r>
          </a:p>
          <a:p>
            <a:r>
              <a:rPr lang="ru-RU" sz="1900" dirty="0"/>
              <a:t>Два общих подхода к управлению рисками: </a:t>
            </a:r>
            <a:r>
              <a:rPr lang="ru-RU" sz="1900" b="1" dirty="0"/>
              <a:t>приоритетный, реактивный</a:t>
            </a:r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/>
          </a:p>
        </p:txBody>
      </p:sp>
      <p:sp>
        <p:nvSpPr>
          <p:cNvPr id="4" name="Foliennummernplatzhalter 3"/>
          <p:cNvSpPr txBox="1">
            <a:spLocks/>
          </p:cNvSpPr>
          <p:nvPr/>
        </p:nvSpPr>
        <p:spPr>
          <a:xfrm>
            <a:off x="6553200" y="361950"/>
            <a:ext cx="2135188" cy="4746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pl-PL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04A092C7-0CF9-4C72-9E36-F9FA2CB109CD}" type="slidenum">
              <a:rPr lang="pl-PL" altLang="pl-PL" smtClean="0"/>
              <a:pPr/>
              <a:t>54</a:t>
            </a:fld>
            <a:endParaRPr lang="ru-RU" altLang="pl-PL"/>
          </a:p>
        </p:txBody>
      </p:sp>
    </p:spTree>
    <p:extLst>
      <p:ext uri="{BB962C8B-B14F-4D97-AF65-F5344CB8AC3E}">
        <p14:creationId xmlns="" xmlns:p14="http://schemas.microsoft.com/office/powerpoint/2010/main" val="77357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Управление рисками в общем</a:t>
            </a:r>
            <a:endParaRPr lang="ru-R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100" dirty="0" smtClean="0"/>
              <a:t>Управление рисками особенно хорошо задокументировано в финансовых вопросах и в бизнес-стратегии.</a:t>
            </a:r>
          </a:p>
          <a:p>
            <a:r>
              <a:rPr lang="ru-RU" sz="2100" dirty="0" smtClean="0"/>
              <a:t>Его применение на практике является непростой задачей: </a:t>
            </a:r>
          </a:p>
          <a:p>
            <a:pPr lvl="1"/>
            <a:r>
              <a:rPr lang="ru-RU" sz="2100" dirty="0" smtClean="0"/>
              <a:t>растущие связи и глобализация создают зависимости, оценить которые непросто</a:t>
            </a:r>
          </a:p>
          <a:p>
            <a:pPr lvl="1"/>
            <a:r>
              <a:rPr lang="ru-RU" sz="2100" dirty="0" smtClean="0"/>
              <a:t>Взаимосвязанные подразделения (например, логистика) добавляют сложности в процесс принятия решений</a:t>
            </a:r>
          </a:p>
          <a:p>
            <a:pPr lvl="1"/>
            <a:r>
              <a:rPr lang="ru-RU" sz="2100" dirty="0" smtClean="0"/>
              <a:t>Потребность в ресурсах (для приоритетных и реактивных мер) определяет необходимость уступок</a:t>
            </a:r>
          </a:p>
          <a:p>
            <a:pPr lvl="1"/>
            <a:r>
              <a:rPr lang="ru-RU" sz="2100" dirty="0" smtClean="0"/>
              <a:t>Примеры уступок:</a:t>
            </a:r>
          </a:p>
          <a:p>
            <a:pPr lvl="2"/>
            <a:r>
              <a:rPr lang="ru-RU" dirty="0" smtClean="0"/>
              <a:t>эффективность – тщательность</a:t>
            </a:r>
          </a:p>
          <a:p>
            <a:pPr lvl="2"/>
            <a:r>
              <a:rPr lang="ru-RU" dirty="0" smtClean="0"/>
              <a:t>острый – хронический</a:t>
            </a:r>
          </a:p>
          <a:p>
            <a:pPr lvl="2"/>
            <a:r>
              <a:rPr lang="ru-RU" dirty="0" smtClean="0"/>
              <a:t>специалист узкого профиля – специалист широкого профиля</a:t>
            </a:r>
          </a:p>
          <a:p>
            <a:pPr lvl="2"/>
            <a:r>
              <a:rPr lang="ru-RU" dirty="0" smtClean="0"/>
              <a:t>распределенный – концентрированный</a:t>
            </a:r>
          </a:p>
          <a:p>
            <a:pPr lvl="2"/>
            <a:r>
              <a:rPr lang="ru-RU" dirty="0" smtClean="0"/>
              <a:t>оптимальность – неустойчивость 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5000628" y="5786454"/>
            <a:ext cx="39998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100" dirty="0" smtClean="0">
                <a:latin typeface="Arial" pitchFamily="34" charset="0"/>
              </a:rPr>
              <a:t>Источник: Liekweg (2003), Hartmann (2003), Hollnagel (2009)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3"/>
          <p:cNvSpPr txBox="1">
            <a:spLocks/>
          </p:cNvSpPr>
          <p:nvPr/>
        </p:nvSpPr>
        <p:spPr>
          <a:xfrm>
            <a:off x="6553200" y="361950"/>
            <a:ext cx="2135188" cy="4746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pl-PL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04A092C7-0CF9-4C72-9E36-F9FA2CB109CD}" type="slidenum">
              <a:rPr lang="pl-PL" altLang="pl-PL" smtClean="0"/>
              <a:pPr/>
              <a:t>55</a:t>
            </a:fld>
            <a:endParaRPr lang="ru-RU" altLang="pl-PL"/>
          </a:p>
        </p:txBody>
      </p:sp>
    </p:spTree>
    <p:extLst>
      <p:ext uri="{BB962C8B-B14F-4D97-AF65-F5344CB8AC3E}">
        <p14:creationId xmlns="" xmlns:p14="http://schemas.microsoft.com/office/powerpoint/2010/main" val="286422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стандартных логистических рисков</a:t>
            </a:r>
            <a:endParaRPr lang="ru-R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1900" dirty="0" smtClean="0"/>
              <a:t>Риски являются </a:t>
            </a:r>
            <a:r>
              <a:rPr lang="ru-RU" sz="1900" b="1" dirty="0" smtClean="0"/>
              <a:t>очень разнообразными в целом</a:t>
            </a:r>
            <a:r>
              <a:rPr lang="ru-RU" sz="1900" dirty="0" smtClean="0"/>
              <a:t> и дополнительно сильно отличаются в рамках иного контекста</a:t>
            </a:r>
            <a:endParaRPr lang="ru-RU" sz="1900" dirty="0"/>
          </a:p>
          <a:p>
            <a:r>
              <a:rPr lang="ru-RU" sz="1900" dirty="0" smtClean="0"/>
              <a:t>Например, у поставщика логистических услуг могут быть те же структуры, но при этом существует вероятность различных рисков в связи с особенностями процесса  и взаимодействия</a:t>
            </a:r>
          </a:p>
          <a:p>
            <a:r>
              <a:rPr lang="ru-RU" sz="1900" dirty="0" smtClean="0"/>
              <a:t>Стандартные риски логистики:</a:t>
            </a:r>
          </a:p>
          <a:p>
            <a:pPr lvl="1"/>
            <a:r>
              <a:rPr lang="ru-RU" sz="1900" dirty="0" smtClean="0"/>
              <a:t>Необходимость </a:t>
            </a:r>
            <a:r>
              <a:rPr lang="ru-RU" sz="1900" b="1" dirty="0" smtClean="0"/>
              <a:t>взаимодействия </a:t>
            </a:r>
            <a:r>
              <a:rPr lang="ru-RU" sz="1900" dirty="0" smtClean="0"/>
              <a:t>между независимыми организациями / подразделениями</a:t>
            </a:r>
          </a:p>
          <a:p>
            <a:pPr lvl="1"/>
            <a:r>
              <a:rPr lang="ru-RU" sz="1900" b="1" dirty="0" smtClean="0"/>
              <a:t>Интеграция </a:t>
            </a:r>
            <a:r>
              <a:rPr lang="ru-RU" sz="1900" dirty="0" smtClean="0"/>
              <a:t>партнеров цепочек поставок в рамках целостного управления сетью (ускоренное распространение ущерба)</a:t>
            </a:r>
          </a:p>
          <a:p>
            <a:pPr lvl="1"/>
            <a:r>
              <a:rPr lang="ru-RU" sz="1900" b="1" dirty="0" smtClean="0"/>
              <a:t>Динамика </a:t>
            </a:r>
            <a:r>
              <a:rPr lang="ru-RU" sz="1900" dirty="0" smtClean="0"/>
              <a:t>глобальных рынков (изменения в ценах, банкротство поставщиков, …)</a:t>
            </a:r>
          </a:p>
          <a:p>
            <a:pPr lvl="1"/>
            <a:r>
              <a:rPr lang="ru-RU" sz="1900" dirty="0" smtClean="0"/>
              <a:t>Слишком мало возможных поставщиков / </a:t>
            </a:r>
            <a:r>
              <a:rPr lang="ru-RU" sz="1900" b="1" dirty="0" smtClean="0"/>
              <a:t>единый источник</a:t>
            </a:r>
          </a:p>
          <a:p>
            <a:pPr lvl="1"/>
            <a:r>
              <a:rPr lang="ru-RU" sz="1900" dirty="0" smtClean="0"/>
              <a:t>«Точно в срок», снижение остатков, операции в режиме почти реального времени уменьшают доступное для реагирования время</a:t>
            </a:r>
          </a:p>
          <a:p>
            <a:pPr lvl="1"/>
            <a:r>
              <a:rPr lang="ru-RU" sz="1900" dirty="0" smtClean="0"/>
              <a:t>Природные и антропогенные катастрофы</a:t>
            </a:r>
          </a:p>
          <a:p>
            <a:pPr lvl="1"/>
            <a:r>
              <a:rPr lang="ru-RU" sz="1900" dirty="0" smtClean="0"/>
              <a:t>Преступления и терроризм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  <p:sp>
        <p:nvSpPr>
          <p:cNvPr id="4" name="Foliennummernplatzhalter 3"/>
          <p:cNvSpPr txBox="1">
            <a:spLocks/>
          </p:cNvSpPr>
          <p:nvPr/>
        </p:nvSpPr>
        <p:spPr>
          <a:xfrm>
            <a:off x="6553200" y="361950"/>
            <a:ext cx="2135188" cy="4746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pl-PL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04A092C7-0CF9-4C72-9E36-F9FA2CB109CD}" type="slidenum">
              <a:rPr lang="pl-PL" altLang="pl-PL" smtClean="0"/>
              <a:pPr/>
              <a:t>56</a:t>
            </a:fld>
            <a:endParaRPr lang="ru-RU" altLang="pl-PL"/>
          </a:p>
        </p:txBody>
      </p:sp>
    </p:spTree>
    <p:extLst>
      <p:ext uri="{BB962C8B-B14F-4D97-AF65-F5344CB8AC3E}">
        <p14:creationId xmlns="" xmlns:p14="http://schemas.microsoft.com/office/powerpoint/2010/main" val="34993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Различные конкретные подходы</a:t>
            </a:r>
            <a:endParaRPr lang="ru-R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По-разному воспринимаемые проблемы и цели привели к изменениям в принципе Управления рисками</a:t>
            </a:r>
          </a:p>
          <a:p>
            <a:r>
              <a:rPr lang="ru-RU" dirty="0" smtClean="0"/>
              <a:t>Сегодня существует множество различных подходов в качестве производных от Управления рисками по отношению к их конкретному фокусу:</a:t>
            </a:r>
          </a:p>
          <a:p>
            <a:pPr lvl="1"/>
            <a:r>
              <a:rPr lang="ru-RU" dirty="0" smtClean="0"/>
              <a:t>«Классическое» управление рисками</a:t>
            </a:r>
          </a:p>
          <a:p>
            <a:pPr lvl="1"/>
            <a:r>
              <a:rPr lang="ru-RU" dirty="0" smtClean="0"/>
              <a:t>Управление качеством</a:t>
            </a:r>
          </a:p>
          <a:p>
            <a:pPr lvl="1"/>
            <a:r>
              <a:rPr lang="ru-RU" dirty="0" smtClean="0"/>
              <a:t>Управление соответствием</a:t>
            </a:r>
          </a:p>
          <a:p>
            <a:pPr lvl="1"/>
            <a:r>
              <a:rPr lang="ru-RU" dirty="0" smtClean="0"/>
              <a:t>Управление непрерывностью бизнеса</a:t>
            </a:r>
          </a:p>
          <a:p>
            <a:pPr lvl="1"/>
            <a:r>
              <a:rPr lang="ru-RU" dirty="0" smtClean="0"/>
              <a:t>Управление кризисными ситуациями</a:t>
            </a:r>
          </a:p>
          <a:p>
            <a:pPr lvl="1"/>
            <a:r>
              <a:rPr lang="ru-RU" dirty="0" smtClean="0"/>
              <a:t>Управление гибкостью (эластичностью)</a:t>
            </a:r>
            <a:endParaRPr lang="ru-RU" dirty="0"/>
          </a:p>
          <a:p>
            <a:pPr lvl="1"/>
            <a:r>
              <a:rPr lang="ru-RU" dirty="0" smtClean="0"/>
              <a:t>…</a:t>
            </a:r>
          </a:p>
          <a:p>
            <a:r>
              <a:rPr lang="ru-RU" dirty="0" smtClean="0"/>
              <a:t>Но: каждый подход пытается </a:t>
            </a:r>
            <a:r>
              <a:rPr lang="ru-RU" b="1" dirty="0" smtClean="0"/>
              <a:t>защитить ценности </a:t>
            </a:r>
            <a:r>
              <a:rPr lang="ru-RU" dirty="0" smtClean="0"/>
              <a:t>за счет набора приоритетных и реактивных мер</a:t>
            </a:r>
          </a:p>
          <a:p>
            <a:r>
              <a:rPr lang="ru-RU" dirty="0" smtClean="0"/>
              <a:t>Как таковые, они содержат большое количество общих методов и концепций, обладая при этом определенными различиями</a:t>
            </a:r>
            <a:endParaRPr lang="ru-RU" dirty="0"/>
          </a:p>
        </p:txBody>
      </p:sp>
      <p:sp>
        <p:nvSpPr>
          <p:cNvPr id="4" name="Foliennummernplatzhalter 3"/>
          <p:cNvSpPr txBox="1">
            <a:spLocks/>
          </p:cNvSpPr>
          <p:nvPr/>
        </p:nvSpPr>
        <p:spPr>
          <a:xfrm>
            <a:off x="6553200" y="361950"/>
            <a:ext cx="2135188" cy="4746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pl-PL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04A092C7-0CF9-4C72-9E36-F9FA2CB109CD}" type="slidenum">
              <a:rPr lang="pl-PL" altLang="pl-PL" smtClean="0"/>
              <a:pPr/>
              <a:t>57</a:t>
            </a:fld>
            <a:endParaRPr lang="ru-RU" altLang="pl-PL"/>
          </a:p>
        </p:txBody>
      </p:sp>
    </p:spTree>
    <p:extLst>
      <p:ext uri="{BB962C8B-B14F-4D97-AF65-F5344CB8AC3E}">
        <p14:creationId xmlns="" xmlns:p14="http://schemas.microsoft.com/office/powerpoint/2010/main" val="406769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llipse 12"/>
          <p:cNvSpPr/>
          <p:nvPr/>
        </p:nvSpPr>
        <p:spPr>
          <a:xfrm>
            <a:off x="2339752" y="3024910"/>
            <a:ext cx="4067012" cy="2401862"/>
          </a:xfrm>
          <a:prstGeom prst="ellipse">
            <a:avLst/>
          </a:prstGeom>
          <a:solidFill>
            <a:srgbClr val="005BAE"/>
          </a:solidFill>
          <a:ln>
            <a:solidFill>
              <a:srgbClr val="E06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Управление</a:t>
            </a:r>
            <a:r>
              <a:t/>
            </a:r>
            <a:br/>
            <a:r>
              <a:rPr lang="ru-RU" sz="3200" dirty="0" smtClean="0"/>
              <a:t>рисками</a:t>
            </a:r>
            <a:endParaRPr lang="ru-RU" sz="32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Различные конкретные подходы</a:t>
            </a:r>
            <a:endParaRPr lang="ru-RU" dirty="0"/>
          </a:p>
        </p:txBody>
      </p:sp>
      <p:sp>
        <p:nvSpPr>
          <p:cNvPr id="4" name="Ellipse 3"/>
          <p:cNvSpPr/>
          <p:nvPr/>
        </p:nvSpPr>
        <p:spPr>
          <a:xfrm rot="19971201">
            <a:off x="4558082" y="2588839"/>
            <a:ext cx="2557724" cy="872142"/>
          </a:xfrm>
          <a:prstGeom prst="ellipse">
            <a:avLst/>
          </a:prstGeom>
          <a:solidFill>
            <a:srgbClr val="E06B0A">
              <a:alpha val="60000"/>
            </a:srgbClr>
          </a:solidFill>
          <a:ln>
            <a:solidFill>
              <a:srgbClr val="005B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itchFamily="34" charset="0"/>
              </a:rPr>
              <a:t>Управление непрерывностью бизнеса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llipse 4"/>
          <p:cNvSpPr/>
          <p:nvPr/>
        </p:nvSpPr>
        <p:spPr>
          <a:xfrm>
            <a:off x="863588" y="3743717"/>
            <a:ext cx="2376264" cy="810728"/>
          </a:xfrm>
          <a:prstGeom prst="ellipse">
            <a:avLst/>
          </a:prstGeom>
          <a:solidFill>
            <a:srgbClr val="E06B0A">
              <a:alpha val="60000"/>
            </a:srgbClr>
          </a:solidFill>
          <a:ln>
            <a:solidFill>
              <a:srgbClr val="005B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itchFamily="34" charset="0"/>
              </a:rPr>
              <a:t>Управление соответствием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llipse 5"/>
          <p:cNvSpPr/>
          <p:nvPr/>
        </p:nvSpPr>
        <p:spPr>
          <a:xfrm rot="1012052">
            <a:off x="5186879" y="4986941"/>
            <a:ext cx="2628292" cy="657240"/>
          </a:xfrm>
          <a:prstGeom prst="ellipse">
            <a:avLst/>
          </a:prstGeom>
          <a:solidFill>
            <a:srgbClr val="E06B0A">
              <a:alpha val="60000"/>
            </a:srgbClr>
          </a:solidFill>
          <a:ln>
            <a:solidFill>
              <a:srgbClr val="005B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itchFamily="34" charset="0"/>
              </a:rPr>
              <a:t>Классическое управление рисками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llipse 6"/>
          <p:cNvSpPr/>
          <p:nvPr/>
        </p:nvSpPr>
        <p:spPr>
          <a:xfrm rot="1027519">
            <a:off x="1850739" y="2726328"/>
            <a:ext cx="2269692" cy="933001"/>
          </a:xfrm>
          <a:prstGeom prst="ellipse">
            <a:avLst/>
          </a:prstGeom>
          <a:solidFill>
            <a:srgbClr val="E06B0A">
              <a:alpha val="60000"/>
            </a:srgbClr>
          </a:solidFill>
          <a:ln>
            <a:solidFill>
              <a:srgbClr val="005B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itchFamily="34" charset="0"/>
              </a:rPr>
              <a:t>Управление кризисными ситуациями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llipse 7"/>
          <p:cNvSpPr/>
          <p:nvPr/>
        </p:nvSpPr>
        <p:spPr>
          <a:xfrm rot="20153401">
            <a:off x="1763225" y="4960260"/>
            <a:ext cx="2160240" cy="811628"/>
          </a:xfrm>
          <a:prstGeom prst="ellipse">
            <a:avLst/>
          </a:prstGeom>
          <a:solidFill>
            <a:srgbClr val="E06B0A">
              <a:alpha val="60000"/>
            </a:srgbClr>
          </a:solidFill>
          <a:ln>
            <a:solidFill>
              <a:srgbClr val="005B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itchFamily="34" charset="0"/>
              </a:rPr>
              <a:t>Управление гибкостью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5652120" y="3829797"/>
            <a:ext cx="1942350" cy="792088"/>
          </a:xfrm>
          <a:prstGeom prst="ellipse">
            <a:avLst/>
          </a:prstGeom>
          <a:solidFill>
            <a:srgbClr val="E06B0A">
              <a:alpha val="60000"/>
            </a:srgbClr>
          </a:solidFill>
          <a:ln>
            <a:solidFill>
              <a:srgbClr val="005B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itchFamily="34" charset="0"/>
              </a:rPr>
              <a:t>Управление качеством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1296144"/>
          </a:xfrm>
        </p:spPr>
        <p:txBody>
          <a:bodyPr>
            <a:normAutofit/>
          </a:bodyPr>
          <a:lstStyle/>
          <a:p>
            <a:r>
              <a:rPr lang="ru-RU" dirty="0" smtClean="0"/>
              <a:t>Каждый раздел управления рисками защищает ценности</a:t>
            </a:r>
            <a:endParaRPr lang="ru-RU" sz="2000" dirty="0" smtClean="0"/>
          </a:p>
          <a:p>
            <a:r>
              <a:rPr lang="ru-RU" dirty="0" smtClean="0"/>
              <a:t>У них немало общих методов и принципов</a:t>
            </a:r>
            <a:endParaRPr lang="ru-RU" sz="2000" dirty="0" smtClean="0"/>
          </a:p>
          <a:p>
            <a:r>
              <a:rPr lang="ru-RU" dirty="0" smtClean="0"/>
              <a:t>Фокус каждого раздела немного отличается от остальных</a:t>
            </a:r>
            <a:endParaRPr lang="ru-RU" sz="2000" dirty="0"/>
          </a:p>
          <a:p>
            <a:endParaRPr lang="ru-RU" sz="2000" dirty="0"/>
          </a:p>
        </p:txBody>
      </p:sp>
      <p:sp>
        <p:nvSpPr>
          <p:cNvPr id="12" name="Ellipse 11"/>
          <p:cNvSpPr/>
          <p:nvPr/>
        </p:nvSpPr>
        <p:spPr>
          <a:xfrm>
            <a:off x="3689182" y="5168094"/>
            <a:ext cx="1368152" cy="648274"/>
          </a:xfrm>
          <a:prstGeom prst="ellipse">
            <a:avLst/>
          </a:prstGeom>
          <a:solidFill>
            <a:srgbClr val="E06B0A">
              <a:alpha val="60000"/>
            </a:srgbClr>
          </a:solidFill>
          <a:ln>
            <a:solidFill>
              <a:srgbClr val="005B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itchFamily="34" charset="0"/>
              </a:rPr>
              <a:t>…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oliennummernplatzhalter 3"/>
          <p:cNvSpPr txBox="1">
            <a:spLocks/>
          </p:cNvSpPr>
          <p:nvPr/>
        </p:nvSpPr>
        <p:spPr>
          <a:xfrm>
            <a:off x="6553200" y="361950"/>
            <a:ext cx="2135188" cy="4746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pl-PL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04A092C7-0CF9-4C72-9E36-F9FA2CB109CD}" type="slidenum">
              <a:rPr lang="pl-PL" altLang="pl-PL" smtClean="0"/>
              <a:pPr/>
              <a:t>58</a:t>
            </a:fld>
            <a:endParaRPr lang="ru-RU" altLang="pl-PL"/>
          </a:p>
        </p:txBody>
      </p:sp>
    </p:spTree>
    <p:extLst>
      <p:ext uri="{BB962C8B-B14F-4D97-AF65-F5344CB8AC3E}">
        <p14:creationId xmlns="" xmlns:p14="http://schemas.microsoft.com/office/powerpoint/2010/main" val="203341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Различные конкретные подходы</a:t>
            </a:r>
            <a:endParaRPr lang="ru-R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900" dirty="0" smtClean="0"/>
              <a:t>(Классическое) управление рисками</a:t>
            </a:r>
          </a:p>
          <a:p>
            <a:pPr lvl="1"/>
            <a:r>
              <a:rPr lang="ru-RU" sz="1700" dirty="0" smtClean="0"/>
              <a:t>Приоритетные и реактивные меры по возможным и имевшим место рискам</a:t>
            </a:r>
          </a:p>
          <a:p>
            <a:pPr lvl="1"/>
            <a:r>
              <a:rPr lang="ru-RU" sz="1700" dirty="0" smtClean="0"/>
              <a:t>Фокус: Планирование встречных мер</a:t>
            </a:r>
            <a:endParaRPr lang="ru-RU" sz="1700" dirty="0"/>
          </a:p>
          <a:p>
            <a:pPr lvl="1"/>
            <a:r>
              <a:rPr lang="ru-RU" sz="1700" dirty="0" smtClean="0"/>
              <a:t>например, предотвращение несчастных случаев на производстве за счет принятия мер безопасности</a:t>
            </a:r>
          </a:p>
          <a:p>
            <a:r>
              <a:rPr lang="ru-RU" sz="1900" dirty="0" smtClean="0"/>
              <a:t>Управление кризисными ситуациями</a:t>
            </a:r>
          </a:p>
          <a:p>
            <a:pPr lvl="1"/>
            <a:r>
              <a:rPr lang="ru-RU" sz="1700" dirty="0" smtClean="0"/>
              <a:t>Реакция на уже имевший место крупный ущерб</a:t>
            </a:r>
          </a:p>
          <a:p>
            <a:pPr lvl="1"/>
            <a:r>
              <a:rPr lang="ru-RU" sz="1700" dirty="0" smtClean="0"/>
              <a:t>Фокус: поддержание или восстановление нормальной работы в условиях кризиса</a:t>
            </a:r>
          </a:p>
          <a:p>
            <a:pPr lvl="1"/>
            <a:r>
              <a:rPr lang="ru-RU" sz="1700" dirty="0" smtClean="0"/>
              <a:t>Обычно реализуется группами реагирования</a:t>
            </a:r>
          </a:p>
          <a:p>
            <a:pPr lvl="1"/>
            <a:r>
              <a:rPr lang="ru-RU" sz="1700" dirty="0" smtClean="0"/>
              <a:t>например, интенсивные меры по реструктуризации в связи с обширным механическим ущербом на производственных объектах из-за стихийного бедствия</a:t>
            </a:r>
          </a:p>
          <a:p>
            <a:r>
              <a:rPr lang="ru-RU" sz="1900" dirty="0" smtClean="0"/>
              <a:t>Управление гибкостью (эластичностью)</a:t>
            </a:r>
          </a:p>
          <a:p>
            <a:pPr lvl="1"/>
            <a:r>
              <a:rPr lang="ru-RU" sz="1700" dirty="0" smtClean="0"/>
              <a:t>Быстрое реагирование на меняющиеся параметры</a:t>
            </a:r>
          </a:p>
          <a:p>
            <a:pPr lvl="1"/>
            <a:r>
              <a:rPr lang="ru-RU" sz="1700" dirty="0" smtClean="0"/>
              <a:t>Фокус: снижение влияния изменений</a:t>
            </a:r>
          </a:p>
          <a:p>
            <a:pPr lvl="1"/>
            <a:r>
              <a:rPr lang="ru-RU" sz="1700" dirty="0" smtClean="0"/>
              <a:t>например, быстрая замена поставщиков в случае их отказа</a:t>
            </a:r>
          </a:p>
          <a:p>
            <a:endParaRPr lang="ru-RU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5929322" y="5786454"/>
            <a:ext cx="28969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100" i="1" dirty="0" smtClean="0">
                <a:latin typeface="Arial" pitchFamily="34" charset="0"/>
              </a:rPr>
              <a:t>Источник: Thießen (2013), Hollnagel</a:t>
            </a:r>
            <a:r>
              <a:rPr lang="ru-RU" dirty="0" smtClean="0"/>
              <a:t> </a:t>
            </a:r>
            <a:r>
              <a:rPr lang="ru-RU" sz="1100" i="1" dirty="0" smtClean="0">
                <a:latin typeface="Arial" pitchFamily="34" charset="0"/>
              </a:rPr>
              <a:t>(2008)</a:t>
            </a:r>
            <a:endParaRPr lang="ru-RU" sz="11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3"/>
          <p:cNvSpPr txBox="1">
            <a:spLocks/>
          </p:cNvSpPr>
          <p:nvPr/>
        </p:nvSpPr>
        <p:spPr>
          <a:xfrm>
            <a:off x="6553200" y="361950"/>
            <a:ext cx="2135188" cy="4746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pl-PL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04A092C7-0CF9-4C72-9E36-F9FA2CB109CD}" type="slidenum">
              <a:rPr lang="pl-PL" altLang="pl-PL" smtClean="0"/>
              <a:pPr/>
              <a:t>59</a:t>
            </a:fld>
            <a:endParaRPr lang="ru-RU" altLang="pl-PL"/>
          </a:p>
        </p:txBody>
      </p:sp>
    </p:spTree>
    <p:extLst>
      <p:ext uri="{BB962C8B-B14F-4D97-AF65-F5344CB8AC3E}">
        <p14:creationId xmlns="" xmlns:p14="http://schemas.microsoft.com/office/powerpoint/2010/main" val="344328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ru-RU" dirty="0" smtClean="0"/>
              <a:t>о видении и провидцах</a:t>
            </a:r>
            <a:endParaRPr lang="ru-RU" dirty="0"/>
          </a:p>
        </p:txBody>
      </p:sp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341317" y="1606556"/>
            <a:ext cx="8424863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dirty="0" smtClean="0"/>
              <a:t>Если у человека нет мечты, к которой он стремится и которую лелеет, мечты, которую он хочет реализовать, то нет смысла прилагать усилия. – Эрих Фромм</a:t>
            </a:r>
          </a:p>
          <a:p>
            <a:endParaRPr lang="ru-RU" dirty="0" smtClean="0"/>
          </a:p>
          <a:p>
            <a:r>
              <a:rPr lang="ru-RU" dirty="0" smtClean="0"/>
              <a:t>Для того, кто не знает, в каком направлении плыть, правильного ветра не существует. – Вильгельм, Принц Оранский, Граф Нассау, 1533–1584</a:t>
            </a:r>
          </a:p>
          <a:p>
            <a:endParaRPr lang="ru-RU" dirty="0" smtClean="0"/>
          </a:p>
          <a:p>
            <a:r>
              <a:rPr lang="ru-RU" dirty="0" smtClean="0"/>
              <a:t>У каждой организации должны быть простые, понятные и последовательные цели. Они должны быть доступными и стимулирующими и основываться на общем видении. – Питер Ф. Друкер</a:t>
            </a:r>
          </a:p>
          <a:p>
            <a:endParaRPr lang="ru-RU" dirty="0" smtClean="0"/>
          </a:p>
          <a:p>
            <a:r>
              <a:rPr lang="ru-RU" dirty="0" smtClean="0"/>
              <a:t>Если у вас видения, обратитесь к врачу. – Гельмут Шмидт</a:t>
            </a:r>
          </a:p>
          <a:p>
            <a:endParaRPr lang="ru-R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400800" y="209550"/>
            <a:ext cx="2135188" cy="474663"/>
          </a:xfrm>
        </p:spPr>
        <p:txBody>
          <a:bodyPr/>
          <a:lstStyle/>
          <a:p>
            <a:fld id="{04A092C7-0CF9-4C72-9E36-F9FA2CB109CD}" type="slidenum">
              <a:rPr lang="pl-PL" altLang="pl-PL" smtClean="0"/>
              <a:pPr/>
              <a:t>6</a:t>
            </a:fld>
            <a:endParaRPr lang="ru-RU" altLang="pl-PL"/>
          </a:p>
        </p:txBody>
      </p:sp>
    </p:spTree>
    <p:extLst>
      <p:ext uri="{BB962C8B-B14F-4D97-AF65-F5344CB8AC3E}">
        <p14:creationId xmlns="" xmlns:p14="http://schemas.microsoft.com/office/powerpoint/2010/main" val="31298278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Различные конкретные подходы</a:t>
            </a:r>
            <a:endParaRPr lang="ru-R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900" dirty="0" smtClean="0"/>
              <a:t>Управление непрерывностью бизнеса</a:t>
            </a:r>
          </a:p>
          <a:p>
            <a:pPr lvl="1"/>
            <a:r>
              <a:rPr lang="ru-RU" sz="1700" dirty="0" smtClean="0"/>
              <a:t>Приоритетные и реактивные меры по возможным и имевшим место рискам</a:t>
            </a:r>
          </a:p>
          <a:p>
            <a:pPr lvl="1"/>
            <a:r>
              <a:rPr lang="ru-RU" sz="1700" dirty="0" smtClean="0"/>
              <a:t>Фокус: Восстановление наиболее важных функций после (масштабных) негативных событий</a:t>
            </a:r>
          </a:p>
          <a:p>
            <a:pPr lvl="1"/>
            <a:r>
              <a:rPr lang="ru-RU" sz="1700" dirty="0" smtClean="0"/>
              <a:t>Частично совпадает с Управлением кризисными ситуациями</a:t>
            </a:r>
            <a:endParaRPr lang="ru-RU" sz="1700" dirty="0"/>
          </a:p>
          <a:p>
            <a:pPr lvl="1"/>
            <a:r>
              <a:rPr lang="ru-RU" sz="1700" dirty="0" smtClean="0"/>
              <a:t>например, восстановление важных процессов после стихийного бедствия</a:t>
            </a:r>
          </a:p>
          <a:p>
            <a:r>
              <a:rPr lang="ru-RU" sz="1900" dirty="0" smtClean="0"/>
              <a:t>Управление соответствием</a:t>
            </a:r>
          </a:p>
          <a:p>
            <a:pPr lvl="1"/>
            <a:r>
              <a:rPr lang="ru-RU" sz="1700" dirty="0" smtClean="0"/>
              <a:t>Меры по обеспечению соответствия законодательству и нормам</a:t>
            </a:r>
          </a:p>
          <a:p>
            <a:pPr lvl="1"/>
            <a:r>
              <a:rPr lang="ru-RU" sz="1700" dirty="0" smtClean="0"/>
              <a:t>Фокус: предотвращение отрицательных последствий в связи с несоответствием</a:t>
            </a:r>
          </a:p>
          <a:p>
            <a:pPr lvl="1"/>
            <a:r>
              <a:rPr lang="ru-RU" sz="1700" dirty="0" smtClean="0"/>
              <a:t>например, поддержание и обновление баз данных по нормам</a:t>
            </a:r>
          </a:p>
          <a:p>
            <a:r>
              <a:rPr lang="ru-RU" sz="1900" dirty="0" smtClean="0"/>
              <a:t>Управление качеством</a:t>
            </a:r>
          </a:p>
          <a:p>
            <a:pPr lvl="1"/>
            <a:r>
              <a:rPr lang="ru-RU" sz="1700" dirty="0" smtClean="0"/>
              <a:t>внутренняя проверка действий компании</a:t>
            </a:r>
          </a:p>
          <a:p>
            <a:pPr lvl="1"/>
            <a:r>
              <a:rPr lang="ru-RU" sz="1700" dirty="0" smtClean="0"/>
              <a:t>Фокус: снижение рисков для клиентов в связи с неисправной конечной продукцией</a:t>
            </a:r>
          </a:p>
          <a:p>
            <a:pPr lvl="1"/>
            <a:r>
              <a:rPr lang="ru-RU" sz="1700" dirty="0" smtClean="0"/>
              <a:t>например, постоянная проверка качества на производственных линиях</a:t>
            </a:r>
          </a:p>
          <a:p>
            <a:endParaRPr lang="ru-RU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5143504" y="5715016"/>
            <a:ext cx="3700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100" dirty="0" smtClean="0">
                <a:latin typeface="Arial" pitchFamily="34" charset="0"/>
              </a:rPr>
              <a:t>Источник: BSI (2008), TÜV Rheinland (2011), ISO (2000)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3"/>
          <p:cNvSpPr txBox="1">
            <a:spLocks/>
          </p:cNvSpPr>
          <p:nvPr/>
        </p:nvSpPr>
        <p:spPr>
          <a:xfrm>
            <a:off x="6553200" y="361950"/>
            <a:ext cx="2135188" cy="4746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pl-PL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04A092C7-0CF9-4C72-9E36-F9FA2CB109CD}" type="slidenum">
              <a:rPr lang="pl-PL" altLang="pl-PL" smtClean="0"/>
              <a:pPr/>
              <a:t>60</a:t>
            </a:fld>
            <a:endParaRPr lang="ru-RU" altLang="pl-PL"/>
          </a:p>
        </p:txBody>
      </p:sp>
    </p:spTree>
    <p:extLst>
      <p:ext uri="{BB962C8B-B14F-4D97-AF65-F5344CB8AC3E}">
        <p14:creationId xmlns="" xmlns:p14="http://schemas.microsoft.com/office/powerpoint/2010/main" val="155056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Общее проблемное пространство RM</a:t>
            </a:r>
            <a:endParaRPr lang="ru-R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124744"/>
            <a:ext cx="8229600" cy="4149725"/>
          </a:xfrm>
        </p:spPr>
        <p:txBody>
          <a:bodyPr>
            <a:noAutofit/>
          </a:bodyPr>
          <a:lstStyle/>
          <a:p>
            <a:r>
              <a:rPr lang="ru-RU" sz="1800" dirty="0" smtClean="0"/>
              <a:t>Сложность</a:t>
            </a:r>
          </a:p>
          <a:p>
            <a:pPr lvl="1"/>
            <a:r>
              <a:rPr lang="ru-RU" dirty="0" smtClean="0"/>
              <a:t>технических систем</a:t>
            </a:r>
          </a:p>
          <a:p>
            <a:pPr lvl="1"/>
            <a:r>
              <a:rPr lang="ru-RU" dirty="0" smtClean="0"/>
              <a:t>процессов</a:t>
            </a:r>
          </a:p>
          <a:p>
            <a:r>
              <a:rPr lang="ru-RU" sz="1800" dirty="0" smtClean="0"/>
              <a:t>Множество зависимостей за счет связей и глобализации</a:t>
            </a:r>
          </a:p>
          <a:p>
            <a:r>
              <a:rPr lang="ru-RU" sz="1800" dirty="0" smtClean="0"/>
              <a:t>Нормы</a:t>
            </a:r>
          </a:p>
          <a:p>
            <a:r>
              <a:rPr lang="ru-RU" sz="1800" dirty="0" smtClean="0"/>
              <a:t>Ограниченные ресурсы (нужны уступки)</a:t>
            </a:r>
          </a:p>
          <a:p>
            <a:pPr lvl="1"/>
            <a:r>
              <a:rPr lang="ru-RU" dirty="0" smtClean="0"/>
              <a:t>Экономические соображения</a:t>
            </a:r>
          </a:p>
          <a:p>
            <a:pPr lvl="1"/>
            <a:r>
              <a:rPr lang="ru-RU" dirty="0" smtClean="0"/>
              <a:t>Экологические соображения</a:t>
            </a:r>
            <a:endParaRPr lang="ru-RU" dirty="0"/>
          </a:p>
          <a:p>
            <a:r>
              <a:rPr lang="ru-RU" sz="1800" dirty="0" smtClean="0"/>
              <a:t>Запланированные перерывы</a:t>
            </a:r>
          </a:p>
          <a:p>
            <a:pPr lvl="1"/>
            <a:r>
              <a:rPr lang="ru-RU" dirty="0" smtClean="0"/>
              <a:t>(Организованная) преступность</a:t>
            </a:r>
          </a:p>
          <a:p>
            <a:pPr lvl="1"/>
            <a:r>
              <a:rPr lang="ru-RU" dirty="0" smtClean="0"/>
              <a:t>Терроризм</a:t>
            </a:r>
          </a:p>
          <a:p>
            <a:r>
              <a:rPr lang="ru-RU" sz="1800" dirty="0" smtClean="0"/>
              <a:t>Незапланированные перерывы</a:t>
            </a:r>
          </a:p>
          <a:p>
            <a:pPr lvl="1"/>
            <a:r>
              <a:rPr lang="ru-RU" dirty="0" smtClean="0"/>
              <a:t>Антропогенные (аварии, ...)</a:t>
            </a:r>
          </a:p>
          <a:p>
            <a:pPr lvl="1"/>
            <a:r>
              <a:rPr lang="ru-RU" dirty="0" smtClean="0"/>
              <a:t>Стихийные бедствия</a:t>
            </a:r>
          </a:p>
          <a:p>
            <a:endParaRPr lang="ru-RU" sz="1800" dirty="0"/>
          </a:p>
        </p:txBody>
      </p:sp>
      <p:sp>
        <p:nvSpPr>
          <p:cNvPr id="4" name="Foliennummernplatzhalter 3"/>
          <p:cNvSpPr txBox="1">
            <a:spLocks/>
          </p:cNvSpPr>
          <p:nvPr/>
        </p:nvSpPr>
        <p:spPr>
          <a:xfrm>
            <a:off x="6553200" y="361950"/>
            <a:ext cx="2135188" cy="4746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pl-PL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04A092C7-0CF9-4C72-9E36-F9FA2CB109CD}" type="slidenum">
              <a:rPr lang="pl-PL" altLang="pl-PL" smtClean="0"/>
              <a:pPr/>
              <a:t>61</a:t>
            </a:fld>
            <a:endParaRPr lang="ru-RU" altLang="pl-PL"/>
          </a:p>
        </p:txBody>
      </p:sp>
    </p:spTree>
    <p:extLst>
      <p:ext uri="{BB962C8B-B14F-4D97-AF65-F5344CB8AC3E}">
        <p14:creationId xmlns="" xmlns:p14="http://schemas.microsoft.com/office/powerpoint/2010/main" val="109793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управления рисками</a:t>
            </a:r>
            <a:endParaRPr lang="ru-R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20" y="1214422"/>
            <a:ext cx="8229600" cy="41497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/>
              <a:t>Управление рисками должно объединять</a:t>
            </a:r>
          </a:p>
          <a:p>
            <a:pPr lvl="1"/>
            <a:r>
              <a:rPr lang="ru-RU" sz="1800" dirty="0" smtClean="0"/>
              <a:t>Нормы</a:t>
            </a:r>
          </a:p>
          <a:p>
            <a:pPr lvl="1"/>
            <a:r>
              <a:rPr lang="ru-RU" sz="1800" dirty="0" smtClean="0"/>
              <a:t>Действия</a:t>
            </a:r>
          </a:p>
          <a:p>
            <a:pPr lvl="1"/>
            <a:r>
              <a:rPr lang="ru-RU" sz="1800" dirty="0" smtClean="0"/>
              <a:t>Меры</a:t>
            </a:r>
          </a:p>
          <a:p>
            <a:pPr lvl="1"/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компании, предназначенные для</a:t>
            </a:r>
          </a:p>
          <a:p>
            <a:pPr lvl="1"/>
            <a:r>
              <a:rPr lang="ru-RU" sz="1800" dirty="0" smtClean="0"/>
              <a:t>Определения</a:t>
            </a:r>
          </a:p>
          <a:p>
            <a:pPr lvl="1"/>
            <a:r>
              <a:rPr lang="ru-RU" sz="1800" dirty="0" smtClean="0"/>
              <a:t>Анализа</a:t>
            </a:r>
          </a:p>
          <a:p>
            <a:pPr lvl="1"/>
            <a:r>
              <a:rPr lang="ru-RU" sz="1800" dirty="0" smtClean="0"/>
              <a:t>Контроля</a:t>
            </a:r>
          </a:p>
          <a:p>
            <a:pPr lvl="1"/>
            <a:endParaRPr lang="ru-RU" sz="1800" dirty="0" smtClean="0"/>
          </a:p>
          <a:p>
            <a:pPr marL="0" indent="0">
              <a:buNone/>
            </a:pPr>
            <a:r>
              <a:rPr lang="ru-RU" sz="1800" dirty="0"/>
              <a:t>рисков.</a:t>
            </a: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Чтобы достичь результатов, следует применять систематический и плановый подход.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956807" y="5661248"/>
            <a:ext cx="30796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100" dirty="0" smtClean="0">
                <a:latin typeface="Arial" pitchFamily="34" charset="0"/>
              </a:rPr>
              <a:t>Источник: Körner, Maier (2002), Pampel (2005)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3"/>
          <p:cNvSpPr txBox="1">
            <a:spLocks/>
          </p:cNvSpPr>
          <p:nvPr/>
        </p:nvSpPr>
        <p:spPr>
          <a:xfrm>
            <a:off x="6553200" y="361950"/>
            <a:ext cx="2135188" cy="4746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pl-PL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04A092C7-0CF9-4C72-9E36-F9FA2CB109CD}" type="slidenum">
              <a:rPr lang="pl-PL" altLang="pl-PL" smtClean="0"/>
              <a:pPr/>
              <a:t>62</a:t>
            </a:fld>
            <a:endParaRPr lang="ru-RU" altLang="pl-PL"/>
          </a:p>
        </p:txBody>
      </p:sp>
    </p:spTree>
    <p:extLst>
      <p:ext uri="{BB962C8B-B14F-4D97-AF65-F5344CB8AC3E}">
        <p14:creationId xmlns="" xmlns:p14="http://schemas.microsoft.com/office/powerpoint/2010/main" val="310941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Принципы управления рисками</a:t>
            </a:r>
            <a:endParaRPr lang="ru-R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Управление рисками должно</a:t>
            </a:r>
          </a:p>
          <a:p>
            <a:pPr lvl="1"/>
            <a:r>
              <a:rPr lang="ru-RU" sz="1800" dirty="0" smtClean="0"/>
              <a:t>Создавать ценность : стоимость действия должна быть ниже стоимости бездействия</a:t>
            </a:r>
          </a:p>
          <a:p>
            <a:pPr lvl="1"/>
            <a:r>
              <a:rPr lang="ru-RU" sz="1800" dirty="0" smtClean="0"/>
              <a:t>Быть неотъемлемой частью организации</a:t>
            </a:r>
          </a:p>
          <a:p>
            <a:pPr lvl="1"/>
            <a:r>
              <a:rPr lang="ru-RU" sz="1800" dirty="0" smtClean="0"/>
              <a:t>Быть частью процессов принятия решений</a:t>
            </a:r>
          </a:p>
          <a:p>
            <a:pPr lvl="1"/>
            <a:r>
              <a:rPr lang="ru-RU" sz="1800" dirty="0" smtClean="0"/>
              <a:t>Быть систематическим и структурированным</a:t>
            </a:r>
          </a:p>
          <a:p>
            <a:pPr lvl="1"/>
            <a:r>
              <a:rPr lang="ru-RU" sz="1800" dirty="0" smtClean="0"/>
              <a:t>Быть прозрачным и всеобъемлющим</a:t>
            </a:r>
          </a:p>
          <a:p>
            <a:pPr lvl="1"/>
            <a:r>
              <a:rPr lang="ru-RU" sz="1800" dirty="0" smtClean="0"/>
              <a:t>Реагировать на изменения</a:t>
            </a:r>
          </a:p>
          <a:p>
            <a:pPr lvl="1"/>
            <a:r>
              <a:rPr lang="ru-RU" sz="1800" dirty="0" smtClean="0"/>
              <a:t>Постоянно совершенствоваться</a:t>
            </a:r>
          </a:p>
          <a:p>
            <a:pPr lvl="1"/>
            <a:r>
              <a:rPr lang="ru-RU" sz="1800" dirty="0" smtClean="0"/>
              <a:t>Использоваться периодически и/или непрерывно</a:t>
            </a:r>
            <a:endParaRPr lang="ru-RU" sz="1800" dirty="0"/>
          </a:p>
        </p:txBody>
      </p:sp>
      <p:sp>
        <p:nvSpPr>
          <p:cNvPr id="4" name="Textfeld 3"/>
          <p:cNvSpPr txBox="1"/>
          <p:nvPr/>
        </p:nvSpPr>
        <p:spPr>
          <a:xfrm>
            <a:off x="6640868" y="5635987"/>
            <a:ext cx="23871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100" dirty="0" smtClean="0">
                <a:latin typeface="Arial" pitchFamily="34" charset="0"/>
              </a:rPr>
              <a:t>Источник: ferma (2002),  ISO (2011)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3"/>
          <p:cNvSpPr txBox="1">
            <a:spLocks/>
          </p:cNvSpPr>
          <p:nvPr/>
        </p:nvSpPr>
        <p:spPr>
          <a:xfrm>
            <a:off x="6553200" y="361950"/>
            <a:ext cx="2135188" cy="4746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pl-PL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04A092C7-0CF9-4C72-9E36-F9FA2CB109CD}" type="slidenum">
              <a:rPr lang="pl-PL" altLang="pl-PL" smtClean="0"/>
              <a:pPr/>
              <a:t>63</a:t>
            </a:fld>
            <a:endParaRPr lang="ru-RU" altLang="pl-PL"/>
          </a:p>
        </p:txBody>
      </p:sp>
    </p:spTree>
    <p:extLst>
      <p:ext uri="{BB962C8B-B14F-4D97-AF65-F5344CB8AC3E}">
        <p14:creationId xmlns="" xmlns:p14="http://schemas.microsoft.com/office/powerpoint/2010/main" val="398629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Стандартные мероприятия по управлению рисками</a:t>
            </a:r>
            <a:endParaRPr lang="ru-R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Управление рисками, как правило, состоит из следующих действий:</a:t>
            </a:r>
          </a:p>
          <a:p>
            <a:pPr lvl="1"/>
            <a:r>
              <a:rPr lang="ru-RU" sz="1800" dirty="0" smtClean="0"/>
              <a:t>Определение и описание угроз</a:t>
            </a:r>
          </a:p>
          <a:p>
            <a:pPr lvl="1"/>
            <a:r>
              <a:rPr lang="ru-RU" sz="1800" dirty="0" smtClean="0"/>
              <a:t>Оценка уязвимости важных активов по отношению к конкретным угрозам</a:t>
            </a:r>
          </a:p>
          <a:p>
            <a:pPr lvl="1"/>
            <a:r>
              <a:rPr lang="ru-RU" sz="1800" dirty="0" smtClean="0"/>
              <a:t>Оценка риска</a:t>
            </a:r>
          </a:p>
          <a:p>
            <a:pPr lvl="1"/>
            <a:r>
              <a:rPr lang="ru-RU" sz="1800" dirty="0" smtClean="0"/>
              <a:t>Определение возможностей снижения риска</a:t>
            </a:r>
          </a:p>
          <a:p>
            <a:pPr lvl="1"/>
            <a:r>
              <a:rPr lang="ru-RU" sz="1800" dirty="0" smtClean="0"/>
              <a:t>Приоритизация мер по снижению рисков на основании стратегии</a:t>
            </a:r>
          </a:p>
          <a:p>
            <a:r>
              <a:rPr lang="ru-RU" sz="1800" dirty="0" smtClean="0"/>
              <a:t>Данные действия должны выполняться постоянно или периодически</a:t>
            </a:r>
          </a:p>
          <a:p>
            <a:r>
              <a:rPr lang="ru-RU" sz="1800" dirty="0" smtClean="0"/>
              <a:t>В зависимости от организации больше действий (например, контроль) можно включить в Управление рисками</a:t>
            </a:r>
            <a:endParaRPr lang="ru-RU" sz="1800" dirty="0"/>
          </a:p>
        </p:txBody>
      </p:sp>
      <p:sp>
        <p:nvSpPr>
          <p:cNvPr id="5" name="Textfeld 4"/>
          <p:cNvSpPr txBox="1"/>
          <p:nvPr/>
        </p:nvSpPr>
        <p:spPr>
          <a:xfrm>
            <a:off x="7657660" y="5635987"/>
            <a:ext cx="13965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100" dirty="0" smtClean="0">
                <a:latin typeface="Arial" pitchFamily="34" charset="0"/>
              </a:rPr>
              <a:t>Источник: ISO (2011)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oliennummernplatzhalter 3"/>
          <p:cNvSpPr txBox="1">
            <a:spLocks/>
          </p:cNvSpPr>
          <p:nvPr/>
        </p:nvSpPr>
        <p:spPr>
          <a:xfrm>
            <a:off x="6553200" y="361950"/>
            <a:ext cx="2135188" cy="4746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pl-PL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04A092C7-0CF9-4C72-9E36-F9FA2CB109CD}" type="slidenum">
              <a:rPr lang="pl-PL" altLang="pl-PL" smtClean="0"/>
              <a:pPr/>
              <a:t>64</a:t>
            </a:fld>
            <a:endParaRPr lang="ru-RU" altLang="pl-PL"/>
          </a:p>
        </p:txBody>
      </p:sp>
    </p:spTree>
    <p:extLst>
      <p:ext uri="{BB962C8B-B14F-4D97-AF65-F5344CB8AC3E}">
        <p14:creationId xmlns="" xmlns:p14="http://schemas.microsoft.com/office/powerpoint/2010/main" val="196760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Процесс управления рисками</a:t>
            </a:r>
            <a:endParaRPr lang="ru-RU" dirty="0"/>
          </a:p>
        </p:txBody>
      </p:sp>
      <p:sp>
        <p:nvSpPr>
          <p:cNvPr id="4" name="Rechteck 3"/>
          <p:cNvSpPr/>
          <p:nvPr/>
        </p:nvSpPr>
        <p:spPr>
          <a:xfrm>
            <a:off x="971600" y="1700808"/>
            <a:ext cx="1944216" cy="720080"/>
          </a:xfrm>
          <a:prstGeom prst="rect">
            <a:avLst/>
          </a:prstGeom>
          <a:solidFill>
            <a:srgbClr val="005B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Анализ рисков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971475" y="2708920"/>
            <a:ext cx="1944216" cy="720080"/>
          </a:xfrm>
          <a:prstGeom prst="rect">
            <a:avLst/>
          </a:prstGeom>
          <a:solidFill>
            <a:srgbClr val="005B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Осмысление мер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971475" y="3717032"/>
            <a:ext cx="1944216" cy="720080"/>
          </a:xfrm>
          <a:prstGeom prst="rect">
            <a:avLst/>
          </a:prstGeom>
          <a:solidFill>
            <a:srgbClr val="005B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Оценка мер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971475" y="4725144"/>
            <a:ext cx="1944216" cy="720080"/>
          </a:xfrm>
          <a:prstGeom prst="rect">
            <a:avLst/>
          </a:prstGeom>
          <a:solidFill>
            <a:srgbClr val="005B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Выбор мер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3347864" y="3212976"/>
            <a:ext cx="1944216" cy="720080"/>
          </a:xfrm>
          <a:prstGeom prst="rect">
            <a:avLst/>
          </a:prstGeom>
          <a:solidFill>
            <a:srgbClr val="005B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</a:rPr>
              <a:t>Реализация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5724128" y="1700808"/>
            <a:ext cx="1944216" cy="720080"/>
          </a:xfrm>
          <a:prstGeom prst="rect">
            <a:avLst/>
          </a:prstGeom>
          <a:solidFill>
            <a:srgbClr val="005B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</a:rPr>
              <a:t>Проверка реализации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5724128" y="2708920"/>
            <a:ext cx="1944216" cy="720080"/>
          </a:xfrm>
          <a:prstGeom prst="rect">
            <a:avLst/>
          </a:prstGeom>
          <a:solidFill>
            <a:srgbClr val="005B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</a:rPr>
              <a:t>Проверка эффективности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5724128" y="3717032"/>
            <a:ext cx="1944216" cy="720080"/>
          </a:xfrm>
          <a:prstGeom prst="rect">
            <a:avLst/>
          </a:prstGeom>
          <a:solidFill>
            <a:srgbClr val="005B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Контроль риска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Gerade Verbindung mit Pfeil 12"/>
          <p:cNvCxnSpPr>
            <a:stCxn id="4" idx="2"/>
            <a:endCxn id="5" idx="0"/>
          </p:cNvCxnSpPr>
          <p:nvPr/>
        </p:nvCxnSpPr>
        <p:spPr>
          <a:xfrm flipH="1">
            <a:off x="1943583" y="2420888"/>
            <a:ext cx="125" cy="288032"/>
          </a:xfrm>
          <a:prstGeom prst="straightConnector1">
            <a:avLst/>
          </a:prstGeom>
          <a:ln w="38100">
            <a:solidFill>
              <a:srgbClr val="005BA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>
            <a:stCxn id="5" idx="2"/>
            <a:endCxn id="6" idx="0"/>
          </p:cNvCxnSpPr>
          <p:nvPr/>
        </p:nvCxnSpPr>
        <p:spPr>
          <a:xfrm>
            <a:off x="1943583" y="3429000"/>
            <a:ext cx="0" cy="288032"/>
          </a:xfrm>
          <a:prstGeom prst="straightConnector1">
            <a:avLst/>
          </a:prstGeom>
          <a:ln w="38100">
            <a:solidFill>
              <a:srgbClr val="005BA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>
            <a:stCxn id="6" idx="2"/>
            <a:endCxn id="7" idx="0"/>
          </p:cNvCxnSpPr>
          <p:nvPr/>
        </p:nvCxnSpPr>
        <p:spPr>
          <a:xfrm>
            <a:off x="1943583" y="4437112"/>
            <a:ext cx="0" cy="288032"/>
          </a:xfrm>
          <a:prstGeom prst="straightConnector1">
            <a:avLst/>
          </a:prstGeom>
          <a:ln w="38100">
            <a:solidFill>
              <a:srgbClr val="005BA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winkelte Verbindung 18"/>
          <p:cNvCxnSpPr>
            <a:stCxn id="7" idx="3"/>
            <a:endCxn id="8" idx="1"/>
          </p:cNvCxnSpPr>
          <p:nvPr/>
        </p:nvCxnSpPr>
        <p:spPr>
          <a:xfrm flipV="1">
            <a:off x="2915691" y="3573016"/>
            <a:ext cx="432173" cy="1512168"/>
          </a:xfrm>
          <a:prstGeom prst="bentConnector3">
            <a:avLst/>
          </a:prstGeom>
          <a:ln w="38100">
            <a:solidFill>
              <a:srgbClr val="005BA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winkelte Verbindung 20"/>
          <p:cNvCxnSpPr>
            <a:stCxn id="8" idx="3"/>
            <a:endCxn id="9" idx="1"/>
          </p:cNvCxnSpPr>
          <p:nvPr/>
        </p:nvCxnSpPr>
        <p:spPr>
          <a:xfrm flipV="1">
            <a:off x="5292080" y="2060848"/>
            <a:ext cx="432048" cy="1512168"/>
          </a:xfrm>
          <a:prstGeom prst="bentConnector3">
            <a:avLst/>
          </a:prstGeom>
          <a:ln w="38100">
            <a:solidFill>
              <a:srgbClr val="005BA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>
            <a:endCxn id="10" idx="0"/>
          </p:cNvCxnSpPr>
          <p:nvPr/>
        </p:nvCxnSpPr>
        <p:spPr>
          <a:xfrm>
            <a:off x="6696236" y="2276872"/>
            <a:ext cx="0" cy="432048"/>
          </a:xfrm>
          <a:prstGeom prst="straightConnector1">
            <a:avLst/>
          </a:prstGeom>
          <a:ln w="38100">
            <a:solidFill>
              <a:srgbClr val="005BA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>
            <a:stCxn id="10" idx="2"/>
            <a:endCxn id="11" idx="0"/>
          </p:cNvCxnSpPr>
          <p:nvPr/>
        </p:nvCxnSpPr>
        <p:spPr>
          <a:xfrm>
            <a:off x="6696236" y="3429000"/>
            <a:ext cx="0" cy="288032"/>
          </a:xfrm>
          <a:prstGeom prst="straightConnector1">
            <a:avLst/>
          </a:prstGeom>
          <a:ln w="38100">
            <a:solidFill>
              <a:srgbClr val="005BA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winkelte Verbindung 26"/>
          <p:cNvCxnSpPr>
            <a:stCxn id="11" idx="2"/>
            <a:endCxn id="4" idx="1"/>
          </p:cNvCxnSpPr>
          <p:nvPr/>
        </p:nvCxnSpPr>
        <p:spPr>
          <a:xfrm rot="5400000" flipH="1">
            <a:off x="2645786" y="386662"/>
            <a:ext cx="2376264" cy="5724636"/>
          </a:xfrm>
          <a:prstGeom prst="bentConnector4">
            <a:avLst>
              <a:gd name="adj1" fmla="val -50972"/>
              <a:gd name="adj2" fmla="val 103993"/>
            </a:avLst>
          </a:prstGeom>
          <a:ln w="38100">
            <a:solidFill>
              <a:srgbClr val="005BA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/>
          <p:cNvSpPr txBox="1"/>
          <p:nvPr/>
        </p:nvSpPr>
        <p:spPr>
          <a:xfrm>
            <a:off x="1309435" y="1120672"/>
            <a:ext cx="12682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Arial" pitchFamily="34" charset="0"/>
              </a:rPr>
              <a:t>Планирование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3571868" y="1142984"/>
            <a:ext cx="20778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Arial" pitchFamily="34" charset="0"/>
              </a:rPr>
              <a:t>Реализация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6147848" y="1120672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Arial" pitchFamily="34" charset="0"/>
              </a:rPr>
              <a:t>Контроль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300192" y="5718857"/>
            <a:ext cx="2736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/>
              <a:t>Адаптировано из: Butz (2005)</a:t>
            </a:r>
            <a:endParaRPr lang="ru-RU" sz="1100" dirty="0"/>
          </a:p>
        </p:txBody>
      </p:sp>
      <p:sp>
        <p:nvSpPr>
          <p:cNvPr id="24" name="Foliennummernplatzhalter 3"/>
          <p:cNvSpPr txBox="1">
            <a:spLocks/>
          </p:cNvSpPr>
          <p:nvPr/>
        </p:nvSpPr>
        <p:spPr>
          <a:xfrm>
            <a:off x="6553200" y="361950"/>
            <a:ext cx="2135188" cy="4746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pl-PL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04A092C7-0CF9-4C72-9E36-F9FA2CB109CD}" type="slidenum">
              <a:rPr lang="pl-PL" altLang="pl-PL" smtClean="0"/>
              <a:pPr/>
              <a:t>65</a:t>
            </a:fld>
            <a:endParaRPr lang="ru-RU" altLang="pl-PL"/>
          </a:p>
        </p:txBody>
      </p:sp>
    </p:spTree>
    <p:extLst>
      <p:ext uri="{BB962C8B-B14F-4D97-AF65-F5344CB8AC3E}">
        <p14:creationId xmlns="" xmlns:p14="http://schemas.microsoft.com/office/powerpoint/2010/main" val="291647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Управление непрерывностью бизнеса</a:t>
            </a:r>
            <a:endParaRPr lang="ru-R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3672408"/>
          </a:xfrm>
        </p:spPr>
        <p:txBody>
          <a:bodyPr>
            <a:noAutofit/>
          </a:bodyPr>
          <a:lstStyle/>
          <a:p>
            <a:r>
              <a:rPr lang="ru-RU" dirty="0" smtClean="0"/>
              <a:t>Управление эффективностью бизнеса – особый подход к управлению рисками, направленный на </a:t>
            </a:r>
            <a:r>
              <a:rPr lang="ru-RU" b="1" dirty="0" smtClean="0"/>
              <a:t>сохранение непрерывности бизнеса </a:t>
            </a:r>
            <a:r>
              <a:rPr lang="ru-RU" dirty="0" smtClean="0"/>
              <a:t>в случае крупных нарушений</a:t>
            </a:r>
          </a:p>
          <a:p>
            <a:r>
              <a:rPr lang="ru-RU" dirty="0" smtClean="0"/>
              <a:t>Его цель – </a:t>
            </a:r>
            <a:r>
              <a:rPr lang="ru-RU" b="1" dirty="0" smtClean="0"/>
              <a:t>предотвратить отрицательное влияние нарушения </a:t>
            </a:r>
            <a:r>
              <a:rPr lang="ru-RU" dirty="0" smtClean="0"/>
              <a:t>или </a:t>
            </a:r>
            <a:r>
              <a:rPr lang="ru-RU" b="1" dirty="0" smtClean="0"/>
              <a:t>восстановить нормальную работу </a:t>
            </a:r>
            <a:r>
              <a:rPr lang="ru-RU" dirty="0" smtClean="0"/>
              <a:t>в кратчайшие сроки</a:t>
            </a:r>
          </a:p>
          <a:p>
            <a:r>
              <a:rPr lang="ru-RU" dirty="0" smtClean="0"/>
              <a:t>BCM, как правило, применяется к событиям, которые являются «слишком крупными / серьезными», чтобы с ними можно было справиться обычными методами управления рисками, и частично пересекается с Управлением кризисными ситуациями</a:t>
            </a:r>
          </a:p>
          <a:p>
            <a:r>
              <a:rPr lang="ru-RU" dirty="0" smtClean="0"/>
              <a:t>BCM состоит в основном из реактивных мер, и наличие программы BCM </a:t>
            </a:r>
            <a:r>
              <a:rPr lang="ru-RU" b="1" dirty="0" smtClean="0"/>
              <a:t>часто требуется </a:t>
            </a:r>
            <a:r>
              <a:rPr lang="ru-RU" dirty="0" smtClean="0"/>
              <a:t>для межфирменного сотрудничества</a:t>
            </a:r>
          </a:p>
          <a:p>
            <a:r>
              <a:rPr lang="ru-RU" dirty="0" smtClean="0"/>
              <a:t>Эффективность BCM во многом зависит от периодичности и качества пробных запусков</a:t>
            </a:r>
            <a:endParaRPr lang="ru-RU" dirty="0"/>
          </a:p>
        </p:txBody>
      </p:sp>
      <p:sp>
        <p:nvSpPr>
          <p:cNvPr id="4" name="Rechteck 3"/>
          <p:cNvSpPr/>
          <p:nvPr/>
        </p:nvSpPr>
        <p:spPr>
          <a:xfrm>
            <a:off x="323528" y="5013176"/>
            <a:ext cx="1440160" cy="504056"/>
          </a:xfrm>
          <a:prstGeom prst="rect">
            <a:avLst/>
          </a:prstGeom>
          <a:solidFill>
            <a:srgbClr val="005BAE"/>
          </a:solidFill>
          <a:ln>
            <a:solidFill>
              <a:srgbClr val="005B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itchFamily="34" charset="0"/>
              </a:rPr>
              <a:t>Анализ процессов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928794" y="5013176"/>
            <a:ext cx="1643074" cy="504056"/>
          </a:xfrm>
          <a:prstGeom prst="rect">
            <a:avLst/>
          </a:prstGeom>
          <a:solidFill>
            <a:srgbClr val="005BAE"/>
          </a:solidFill>
          <a:ln>
            <a:solidFill>
              <a:srgbClr val="005B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spc="-70" dirty="0" smtClean="0">
                <a:latin typeface="Arial" pitchFamily="34" charset="0"/>
              </a:rPr>
              <a:t>Анализ влияния на бизнес</a:t>
            </a:r>
            <a:endParaRPr lang="ru-RU" sz="1600" spc="-7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3779912" y="5013176"/>
            <a:ext cx="1440160" cy="504056"/>
          </a:xfrm>
          <a:prstGeom prst="rect">
            <a:avLst/>
          </a:prstGeom>
          <a:solidFill>
            <a:srgbClr val="005BAE"/>
          </a:solidFill>
          <a:ln>
            <a:solidFill>
              <a:srgbClr val="005B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itchFamily="34" charset="0"/>
              </a:rPr>
              <a:t>Осмысление мер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5508104" y="5013176"/>
            <a:ext cx="1440160" cy="504056"/>
          </a:xfrm>
          <a:prstGeom prst="rect">
            <a:avLst/>
          </a:prstGeom>
          <a:solidFill>
            <a:srgbClr val="005BAE"/>
          </a:solidFill>
          <a:ln>
            <a:solidFill>
              <a:srgbClr val="005B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itchFamily="34" charset="0"/>
              </a:rPr>
              <a:t>Руководство по BCM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7143768" y="5013176"/>
            <a:ext cx="1532688" cy="504056"/>
          </a:xfrm>
          <a:prstGeom prst="rect">
            <a:avLst/>
          </a:prstGeom>
          <a:solidFill>
            <a:srgbClr val="005BAE"/>
          </a:solidFill>
          <a:ln>
            <a:solidFill>
              <a:srgbClr val="005B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itchFamily="34" charset="0"/>
              </a:rPr>
              <a:t>Тестирование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Gerade Verbindung mit Pfeil 9"/>
          <p:cNvCxnSpPr>
            <a:stCxn id="4" idx="3"/>
            <a:endCxn id="5" idx="1"/>
          </p:cNvCxnSpPr>
          <p:nvPr/>
        </p:nvCxnSpPr>
        <p:spPr>
          <a:xfrm>
            <a:off x="1763688" y="5265204"/>
            <a:ext cx="165106" cy="1588"/>
          </a:xfrm>
          <a:prstGeom prst="straightConnector1">
            <a:avLst/>
          </a:prstGeom>
          <a:ln w="38100">
            <a:solidFill>
              <a:srgbClr val="005BA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>
            <a:stCxn id="5" idx="3"/>
            <a:endCxn id="6" idx="1"/>
          </p:cNvCxnSpPr>
          <p:nvPr/>
        </p:nvCxnSpPr>
        <p:spPr>
          <a:xfrm>
            <a:off x="3571868" y="5265204"/>
            <a:ext cx="208044" cy="1588"/>
          </a:xfrm>
          <a:prstGeom prst="straightConnector1">
            <a:avLst/>
          </a:prstGeom>
          <a:ln w="38100">
            <a:solidFill>
              <a:srgbClr val="005BA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>
            <a:stCxn id="6" idx="3"/>
            <a:endCxn id="7" idx="1"/>
          </p:cNvCxnSpPr>
          <p:nvPr/>
        </p:nvCxnSpPr>
        <p:spPr>
          <a:xfrm>
            <a:off x="5220072" y="5265204"/>
            <a:ext cx="288032" cy="0"/>
          </a:xfrm>
          <a:prstGeom prst="straightConnector1">
            <a:avLst/>
          </a:prstGeom>
          <a:ln w="38100">
            <a:solidFill>
              <a:srgbClr val="005BA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stCxn id="7" idx="3"/>
            <a:endCxn id="8" idx="1"/>
          </p:cNvCxnSpPr>
          <p:nvPr/>
        </p:nvCxnSpPr>
        <p:spPr>
          <a:xfrm>
            <a:off x="6948264" y="5265204"/>
            <a:ext cx="195504" cy="1588"/>
          </a:xfrm>
          <a:prstGeom prst="straightConnector1">
            <a:avLst/>
          </a:prstGeom>
          <a:ln w="38100">
            <a:solidFill>
              <a:srgbClr val="005BA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2771800" y="5631147"/>
            <a:ext cx="60159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/>
              <a:t>Процесс </a:t>
            </a:r>
            <a:r>
              <a:rPr lang="ru-RU" sz="1100" dirty="0" smtClean="0">
                <a:latin typeface="Arial" pitchFamily="34" charset="0"/>
              </a:rPr>
              <a:t>BCM, упрощенная версия (</a:t>
            </a:r>
            <a:r>
              <a:rPr lang="ru-RU" sz="1100" i="1" dirty="0" smtClean="0">
                <a:latin typeface="Arial" pitchFamily="34" charset="0"/>
              </a:rPr>
              <a:t>адаптировано из: BSI (2008)</a:t>
            </a:r>
            <a:r>
              <a:rPr lang="ru-RU" sz="1100" dirty="0" smtClean="0">
                <a:latin typeface="Arial" pitchFamily="34" charset="0"/>
              </a:rPr>
              <a:t>)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oliennummernplatzhalter 3"/>
          <p:cNvSpPr txBox="1">
            <a:spLocks/>
          </p:cNvSpPr>
          <p:nvPr/>
        </p:nvSpPr>
        <p:spPr>
          <a:xfrm>
            <a:off x="6553200" y="361950"/>
            <a:ext cx="2135188" cy="4746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pl-PL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04A092C7-0CF9-4C72-9E36-F9FA2CB109CD}" type="slidenum">
              <a:rPr lang="pl-PL" altLang="pl-PL" smtClean="0"/>
              <a:pPr/>
              <a:t>66</a:t>
            </a:fld>
            <a:endParaRPr lang="ru-RU" altLang="pl-PL"/>
          </a:p>
        </p:txBody>
      </p:sp>
    </p:spTree>
    <p:extLst>
      <p:ext uri="{BB962C8B-B14F-4D97-AF65-F5344CB8AC3E}">
        <p14:creationId xmlns="" xmlns:p14="http://schemas.microsoft.com/office/powerpoint/2010/main" val="235622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Матрица рисков</a:t>
            </a:r>
            <a:endParaRPr lang="ru-RU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35427599"/>
              </p:ext>
            </p:extLst>
          </p:nvPr>
        </p:nvGraphicFramePr>
        <p:xfrm>
          <a:off x="251520" y="1124744"/>
          <a:ext cx="8280923" cy="4881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048"/>
                <a:gridCol w="1080120"/>
                <a:gridCol w="1872208"/>
                <a:gridCol w="1347580"/>
                <a:gridCol w="1182989"/>
                <a:gridCol w="1182989"/>
                <a:gridCol w="1182989"/>
              </a:tblGrid>
              <a:tr h="370840">
                <a:tc>
                  <a:txBody>
                    <a:bodyPr/>
                    <a:lstStyle/>
                    <a:p>
                      <a:endParaRPr lang="de-DE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5BAE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5BAE"/>
                    </a:solidFill>
                  </a:tcPr>
                </a:tc>
                <a:tc gridSpan="5"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Arial" pitchFamily="34" charset="0"/>
                        </a:rPr>
                        <a:t>Типы рисков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5BA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5BAE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3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5BA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Arial" pitchFamily="34" charset="0"/>
                        </a:rPr>
                        <a:t>Риски подбора поставщиков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5BA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</a:rPr>
                        <a:t>Производст-венные</a:t>
                      </a: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Arial" pitchFamily="34" charset="0"/>
                        </a:rPr>
                        <a:t> риски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5BA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Arial" pitchFamily="34" charset="0"/>
                        </a:rPr>
                        <a:t>Риски продаж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5BA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1" spc="-70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</a:rPr>
                        <a:t>Системати-ческие</a:t>
                      </a:r>
                      <a:r>
                        <a:rPr lang="ru-RU" sz="1300" b="1" spc="-7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</a:rPr>
                        <a:t> риски</a:t>
                      </a:r>
                      <a:endParaRPr lang="ru-RU" sz="1300" b="1" spc="-7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5BA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Arial" pitchFamily="34" charset="0"/>
                        </a:rPr>
                        <a:t>Внешние риски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5BAE"/>
                    </a:solidFill>
                  </a:tcPr>
                </a:tc>
              </a:tr>
              <a:tr h="370840">
                <a:tc rowSpan="5"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Arial" pitchFamily="34" charset="0"/>
                        </a:rPr>
                        <a:t>Характеристики рисков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>
                    <a:solidFill>
                      <a:srgbClr val="005BA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Arial" pitchFamily="34" charset="0"/>
                        </a:rPr>
                        <a:t>Объем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5BA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Arial" pitchFamily="34" charset="0"/>
                        </a:rPr>
                        <a:t>Получаемый объем недостаточен</a:t>
                      </a:r>
                      <a:endParaRPr lang="ru-RU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3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3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Arial" pitchFamily="34" charset="0"/>
                        </a:rPr>
                        <a:t>Качество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5BAE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Arial" pitchFamily="34" charset="0"/>
                        </a:rPr>
                        <a:t>Произведен неправильный продукт</a:t>
                      </a:r>
                      <a:endParaRPr lang="ru-RU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3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3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Arial" pitchFamily="34" charset="0"/>
                        </a:rPr>
                        <a:t>Стоимость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5BAE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Arial" pitchFamily="34" charset="0"/>
                        </a:rPr>
                        <a:t>Стоимость слишком высока для рынка</a:t>
                      </a:r>
                      <a:endParaRPr lang="ru-RU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3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Arial" pitchFamily="34" charset="0"/>
                        </a:rPr>
                        <a:t>Стоимость слишком высока по сравнению с налогами</a:t>
                      </a:r>
                      <a:endParaRPr lang="ru-RU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Arial" pitchFamily="34" charset="0"/>
                        </a:rPr>
                        <a:t>Срок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5BA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Arial" pitchFamily="34" charset="0"/>
                        </a:rPr>
                        <a:t>Ввод 7 для процесса 3 задерживается по времени</a:t>
                      </a:r>
                      <a:endParaRPr lang="ru-RU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Arial" pitchFamily="34" charset="0"/>
                        </a:rPr>
                        <a:t>Данные поставщика поступили слишком поздно</a:t>
                      </a:r>
                      <a:endParaRPr lang="ru-RU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Arial" pitchFamily="34" charset="0"/>
                        </a:rPr>
                        <a:t>Локация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5BAE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de-DE" sz="13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de-DE" sz="13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Arial" pitchFamily="34" charset="0"/>
                        </a:rPr>
                        <a:t>Террористический акт</a:t>
                      </a:r>
                      <a:endParaRPr lang="ru-RU" sz="13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7560983" y="6021288"/>
            <a:ext cx="15536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100" dirty="0" smtClean="0">
                <a:latin typeface="Arial" pitchFamily="34" charset="0"/>
              </a:rPr>
              <a:t>Источник: Thom (2008)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oliennummernplatzhalter 3"/>
          <p:cNvSpPr txBox="1">
            <a:spLocks/>
          </p:cNvSpPr>
          <p:nvPr/>
        </p:nvSpPr>
        <p:spPr>
          <a:xfrm>
            <a:off x="6553200" y="361950"/>
            <a:ext cx="2135188" cy="4746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pl-PL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04A092C7-0CF9-4C72-9E36-F9FA2CB109CD}" type="slidenum">
              <a:rPr lang="pl-PL" altLang="pl-PL" smtClean="0"/>
              <a:pPr/>
              <a:t>67</a:t>
            </a:fld>
            <a:endParaRPr lang="ru-RU" altLang="pl-PL"/>
          </a:p>
        </p:txBody>
      </p:sp>
    </p:spTree>
    <p:extLst>
      <p:ext uri="{BB962C8B-B14F-4D97-AF65-F5344CB8AC3E}">
        <p14:creationId xmlns="" xmlns:p14="http://schemas.microsoft.com/office/powerpoint/2010/main" val="70552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Управление событиями</a:t>
            </a:r>
            <a:endParaRPr lang="ru-R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Цель управления событиями – эффективная поддержка ежедневной деятельности в отношении нарушения процессов</a:t>
            </a:r>
          </a:p>
          <a:p>
            <a:r>
              <a:rPr lang="ru-RU" sz="1800" dirty="0" smtClean="0"/>
              <a:t>Особенно часто встречается как подраздел управления цепочкой поставок</a:t>
            </a:r>
          </a:p>
          <a:p>
            <a:endParaRPr lang="ru-RU" sz="2000" dirty="0"/>
          </a:p>
        </p:txBody>
      </p:sp>
      <p:sp>
        <p:nvSpPr>
          <p:cNvPr id="4" name="Rechteck 3"/>
          <p:cNvSpPr/>
          <p:nvPr/>
        </p:nvSpPr>
        <p:spPr>
          <a:xfrm>
            <a:off x="899592" y="3212976"/>
            <a:ext cx="1944216" cy="720080"/>
          </a:xfrm>
          <a:prstGeom prst="rect">
            <a:avLst/>
          </a:prstGeom>
          <a:solidFill>
            <a:srgbClr val="005B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Описание процесса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491880" y="3212976"/>
            <a:ext cx="1944216" cy="720080"/>
          </a:xfrm>
          <a:prstGeom prst="rect">
            <a:avLst/>
          </a:prstGeom>
          <a:solidFill>
            <a:srgbClr val="005B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Оценка контрольных объектов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6012160" y="3212976"/>
            <a:ext cx="1944216" cy="720080"/>
          </a:xfrm>
          <a:prstGeom prst="rect">
            <a:avLst/>
          </a:prstGeom>
          <a:solidFill>
            <a:srgbClr val="005B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Осмысление статусных сообщений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99592" y="4509120"/>
            <a:ext cx="1944216" cy="720080"/>
          </a:xfrm>
          <a:prstGeom prst="rect">
            <a:avLst/>
          </a:prstGeom>
          <a:solidFill>
            <a:srgbClr val="005B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Описание событий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3491880" y="4509120"/>
            <a:ext cx="1944216" cy="720080"/>
          </a:xfrm>
          <a:prstGeom prst="rect">
            <a:avLst/>
          </a:prstGeom>
          <a:solidFill>
            <a:srgbClr val="005B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</a:rPr>
              <a:t>Осмысление бизнес-правил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Gerade Verbindung mit Pfeil 9"/>
          <p:cNvCxnSpPr>
            <a:stCxn id="4" idx="3"/>
            <a:endCxn id="5" idx="1"/>
          </p:cNvCxnSpPr>
          <p:nvPr/>
        </p:nvCxnSpPr>
        <p:spPr>
          <a:xfrm>
            <a:off x="2843808" y="3573016"/>
            <a:ext cx="648072" cy="0"/>
          </a:xfrm>
          <a:prstGeom prst="straightConnector1">
            <a:avLst/>
          </a:prstGeom>
          <a:ln w="38100">
            <a:solidFill>
              <a:srgbClr val="005BA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>
            <a:stCxn id="5" idx="3"/>
            <a:endCxn id="6" idx="1"/>
          </p:cNvCxnSpPr>
          <p:nvPr/>
        </p:nvCxnSpPr>
        <p:spPr>
          <a:xfrm>
            <a:off x="5436096" y="3573016"/>
            <a:ext cx="576064" cy="0"/>
          </a:xfrm>
          <a:prstGeom prst="straightConnector1">
            <a:avLst/>
          </a:prstGeom>
          <a:ln w="38100">
            <a:solidFill>
              <a:srgbClr val="005BA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winkelte Verbindung 13"/>
          <p:cNvCxnSpPr>
            <a:stCxn id="6" idx="2"/>
            <a:endCxn id="7" idx="0"/>
          </p:cNvCxnSpPr>
          <p:nvPr/>
        </p:nvCxnSpPr>
        <p:spPr>
          <a:xfrm rot="5400000">
            <a:off x="4139952" y="1664804"/>
            <a:ext cx="576064" cy="5112568"/>
          </a:xfrm>
          <a:prstGeom prst="bentConnector3">
            <a:avLst/>
          </a:prstGeom>
          <a:ln w="38100">
            <a:solidFill>
              <a:srgbClr val="005BA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stCxn id="7" idx="3"/>
            <a:endCxn id="8" idx="1"/>
          </p:cNvCxnSpPr>
          <p:nvPr/>
        </p:nvCxnSpPr>
        <p:spPr>
          <a:xfrm>
            <a:off x="2843808" y="4869160"/>
            <a:ext cx="648072" cy="0"/>
          </a:xfrm>
          <a:prstGeom prst="straightConnector1">
            <a:avLst/>
          </a:prstGeom>
          <a:ln w="38100">
            <a:solidFill>
              <a:srgbClr val="005BA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6447394" y="5661248"/>
            <a:ext cx="26068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100" dirty="0" smtClean="0"/>
              <a:t>Адаптировано из:</a:t>
            </a:r>
            <a:r>
              <a:rPr lang="ru-RU" sz="1100" dirty="0" smtClean="0">
                <a:latin typeface="Arial" pitchFamily="34" charset="0"/>
              </a:rPr>
              <a:t> Bensel et al  (2008)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oliennummernplatzhalter 3"/>
          <p:cNvSpPr txBox="1">
            <a:spLocks/>
          </p:cNvSpPr>
          <p:nvPr/>
        </p:nvSpPr>
        <p:spPr>
          <a:xfrm>
            <a:off x="6553200" y="361950"/>
            <a:ext cx="2135188" cy="4746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pl-PL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04A092C7-0CF9-4C72-9E36-F9FA2CB109CD}" type="slidenum">
              <a:rPr lang="pl-PL" altLang="pl-PL" smtClean="0"/>
              <a:pPr/>
              <a:t>68</a:t>
            </a:fld>
            <a:endParaRPr lang="ru-RU" altLang="pl-PL"/>
          </a:p>
        </p:txBody>
      </p:sp>
    </p:spTree>
    <p:extLst>
      <p:ext uri="{BB962C8B-B14F-4D97-AF65-F5344CB8AC3E}">
        <p14:creationId xmlns="" xmlns:p14="http://schemas.microsoft.com/office/powerpoint/2010/main" val="313866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Сбалансированная учетная карточка (3-е поколение)</a:t>
            </a:r>
            <a:endParaRPr lang="ru-RU" dirty="0"/>
          </a:p>
        </p:txBody>
      </p:sp>
      <p:sp>
        <p:nvSpPr>
          <p:cNvPr id="4" name="Rechteck 3"/>
          <p:cNvSpPr/>
          <p:nvPr/>
        </p:nvSpPr>
        <p:spPr>
          <a:xfrm>
            <a:off x="3707904" y="2852936"/>
            <a:ext cx="2088232" cy="936104"/>
          </a:xfrm>
          <a:prstGeom prst="rect">
            <a:avLst/>
          </a:prstGeom>
          <a:solidFill>
            <a:srgbClr val="005BAE"/>
          </a:solidFill>
          <a:ln>
            <a:solidFill>
              <a:srgbClr val="005B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</a:rPr>
              <a:t>Сбалансированная учетная карточка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707904" y="1484784"/>
            <a:ext cx="2088232" cy="936104"/>
          </a:xfrm>
          <a:prstGeom prst="rect">
            <a:avLst/>
          </a:prstGeom>
          <a:solidFill>
            <a:srgbClr val="005BAE"/>
          </a:solidFill>
          <a:ln>
            <a:solidFill>
              <a:srgbClr val="005B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Меры и инициативы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115616" y="2852936"/>
            <a:ext cx="2088232" cy="936104"/>
          </a:xfrm>
          <a:prstGeom prst="rect">
            <a:avLst/>
          </a:prstGeom>
          <a:solidFill>
            <a:srgbClr val="005BAE"/>
          </a:solidFill>
          <a:ln>
            <a:solidFill>
              <a:srgbClr val="005B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Стратегическая модель связи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707904" y="4221088"/>
            <a:ext cx="2088232" cy="936104"/>
          </a:xfrm>
          <a:prstGeom prst="rect">
            <a:avLst/>
          </a:prstGeom>
          <a:solidFill>
            <a:srgbClr val="005BAE"/>
          </a:solidFill>
          <a:ln>
            <a:solidFill>
              <a:srgbClr val="005B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</a:rPr>
              <a:t>Стратегические цели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6300192" y="2852936"/>
            <a:ext cx="2088232" cy="936104"/>
          </a:xfrm>
          <a:prstGeom prst="rect">
            <a:avLst/>
          </a:prstGeom>
          <a:solidFill>
            <a:srgbClr val="005BAE"/>
          </a:solidFill>
          <a:ln>
            <a:solidFill>
              <a:srgbClr val="005B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</a:rPr>
              <a:t>Определение направления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Gerade Verbindung mit Pfeil 9"/>
          <p:cNvCxnSpPr>
            <a:stCxn id="4" idx="0"/>
            <a:endCxn id="5" idx="2"/>
          </p:cNvCxnSpPr>
          <p:nvPr/>
        </p:nvCxnSpPr>
        <p:spPr>
          <a:xfrm flipV="1">
            <a:off x="4752020" y="2420888"/>
            <a:ext cx="0" cy="432048"/>
          </a:xfrm>
          <a:prstGeom prst="straightConnector1">
            <a:avLst/>
          </a:prstGeom>
          <a:ln w="38100">
            <a:solidFill>
              <a:srgbClr val="005BA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>
            <a:stCxn id="4" idx="1"/>
            <a:endCxn id="6" idx="3"/>
          </p:cNvCxnSpPr>
          <p:nvPr/>
        </p:nvCxnSpPr>
        <p:spPr>
          <a:xfrm flipH="1">
            <a:off x="3203848" y="3320988"/>
            <a:ext cx="504056" cy="0"/>
          </a:xfrm>
          <a:prstGeom prst="straightConnector1">
            <a:avLst/>
          </a:prstGeom>
          <a:ln w="38100">
            <a:solidFill>
              <a:srgbClr val="005BA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>
            <a:stCxn id="4" idx="2"/>
            <a:endCxn id="7" idx="0"/>
          </p:cNvCxnSpPr>
          <p:nvPr/>
        </p:nvCxnSpPr>
        <p:spPr>
          <a:xfrm>
            <a:off x="4752020" y="3789040"/>
            <a:ext cx="0" cy="432048"/>
          </a:xfrm>
          <a:prstGeom prst="straightConnector1">
            <a:avLst/>
          </a:prstGeom>
          <a:ln w="38100">
            <a:solidFill>
              <a:srgbClr val="005BA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stCxn id="4" idx="3"/>
            <a:endCxn id="8" idx="1"/>
          </p:cNvCxnSpPr>
          <p:nvPr/>
        </p:nvCxnSpPr>
        <p:spPr>
          <a:xfrm>
            <a:off x="5796136" y="3320988"/>
            <a:ext cx="504056" cy="0"/>
          </a:xfrm>
          <a:prstGeom prst="straightConnector1">
            <a:avLst/>
          </a:prstGeom>
          <a:ln w="38100">
            <a:solidFill>
              <a:srgbClr val="005BA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6202133" y="5665608"/>
            <a:ext cx="28520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100" dirty="0" smtClean="0"/>
              <a:t>Адаптировано из: Lawrie, Cobbold (2002)</a:t>
            </a:r>
            <a:endParaRPr lang="ru-RU" sz="1100" dirty="0"/>
          </a:p>
        </p:txBody>
      </p:sp>
      <p:sp>
        <p:nvSpPr>
          <p:cNvPr id="15" name="Foliennummernplatzhalter 3"/>
          <p:cNvSpPr txBox="1">
            <a:spLocks/>
          </p:cNvSpPr>
          <p:nvPr/>
        </p:nvSpPr>
        <p:spPr>
          <a:xfrm>
            <a:off x="6553200" y="361950"/>
            <a:ext cx="2135188" cy="4746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pl-PL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04A092C7-0CF9-4C72-9E36-F9FA2CB109CD}" type="slidenum">
              <a:rPr lang="pl-PL" altLang="pl-PL" smtClean="0"/>
              <a:pPr/>
              <a:t>69</a:t>
            </a:fld>
            <a:endParaRPr lang="ru-RU" altLang="pl-PL"/>
          </a:p>
        </p:txBody>
      </p:sp>
    </p:spTree>
    <p:extLst>
      <p:ext uri="{BB962C8B-B14F-4D97-AF65-F5344CB8AC3E}">
        <p14:creationId xmlns="" xmlns:p14="http://schemas.microsoft.com/office/powerpoint/2010/main" val="182390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Видение Infineon 2001</a:t>
            </a:r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257300"/>
            <a:ext cx="650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400800" y="209550"/>
            <a:ext cx="2135188" cy="474663"/>
          </a:xfrm>
        </p:spPr>
        <p:txBody>
          <a:bodyPr/>
          <a:lstStyle/>
          <a:p>
            <a:fld id="{04A092C7-0CF9-4C72-9E36-F9FA2CB109CD}" type="slidenum">
              <a:rPr lang="pl-PL" altLang="pl-PL" smtClean="0"/>
              <a:pPr/>
              <a:t>7</a:t>
            </a:fld>
            <a:endParaRPr lang="ru-RU" altLang="pl-PL"/>
          </a:p>
        </p:txBody>
      </p:sp>
    </p:spTree>
    <p:extLst>
      <p:ext uri="{BB962C8B-B14F-4D97-AF65-F5344CB8AC3E}">
        <p14:creationId xmlns="" xmlns:p14="http://schemas.microsoft.com/office/powerpoint/2010/main" val="10980877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Анализ дерева отказов (FTA)</a:t>
            </a:r>
            <a:endParaRPr lang="ru-R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285860"/>
            <a:ext cx="8229600" cy="4149725"/>
          </a:xfrm>
        </p:spPr>
        <p:txBody>
          <a:bodyPr/>
          <a:lstStyle/>
          <a:p>
            <a:r>
              <a:rPr lang="ru-RU" sz="1800" dirty="0" smtClean="0"/>
              <a:t>Фокус: понять, как произошел (или мог произойти) отказ в системе</a:t>
            </a:r>
          </a:p>
          <a:p>
            <a:r>
              <a:rPr lang="ru-RU" sz="1800" dirty="0" smtClean="0"/>
              <a:t>Расследует события, приводящие к конкретному нежелательному состоянию</a:t>
            </a:r>
          </a:p>
          <a:p>
            <a:r>
              <a:rPr lang="ru-RU" sz="1800" dirty="0" smtClean="0"/>
              <a:t>Может функционировать как диагностический инструмент и может быть включен в специальные подходы</a:t>
            </a:r>
          </a:p>
          <a:p>
            <a:endParaRPr lang="ru-RU" dirty="0"/>
          </a:p>
        </p:txBody>
      </p:sp>
      <p:sp>
        <p:nvSpPr>
          <p:cNvPr id="4" name="Rechteck 3"/>
          <p:cNvSpPr/>
          <p:nvPr/>
        </p:nvSpPr>
        <p:spPr>
          <a:xfrm>
            <a:off x="2552525" y="2852936"/>
            <a:ext cx="3672408" cy="360040"/>
          </a:xfrm>
          <a:prstGeom prst="rect">
            <a:avLst/>
          </a:prstGeom>
          <a:solidFill>
            <a:srgbClr val="005BAE"/>
          </a:solidFill>
          <a:ln>
            <a:solidFill>
              <a:srgbClr val="003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Arial" pitchFamily="34" charset="0"/>
              </a:rPr>
              <a:t>Строительство моста задерживается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ingekerbter Richtungspfeil 4"/>
          <p:cNvSpPr/>
          <p:nvPr/>
        </p:nvSpPr>
        <p:spPr>
          <a:xfrm rot="16200000">
            <a:off x="4064694" y="3646649"/>
            <a:ext cx="648073" cy="500805"/>
          </a:xfrm>
          <a:prstGeom prst="chevron">
            <a:avLst/>
          </a:prstGeom>
          <a:solidFill>
            <a:srgbClr val="E06B0A"/>
          </a:solidFill>
          <a:ln>
            <a:solidFill>
              <a:srgbClr val="005B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6516216" y="3573014"/>
            <a:ext cx="1584176" cy="648073"/>
          </a:xfrm>
          <a:prstGeom prst="rect">
            <a:avLst/>
          </a:prstGeom>
          <a:solidFill>
            <a:srgbClr val="005BAE"/>
          </a:solidFill>
          <a:ln>
            <a:solidFill>
              <a:srgbClr val="003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Arial" pitchFamily="34" charset="0"/>
              </a:rPr>
              <a:t>Проблемы с оборудованием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503548" y="3573015"/>
            <a:ext cx="2520280" cy="648072"/>
          </a:xfrm>
          <a:prstGeom prst="rect">
            <a:avLst/>
          </a:prstGeom>
          <a:solidFill>
            <a:srgbClr val="005BAE"/>
          </a:solidFill>
          <a:ln>
            <a:solidFill>
              <a:srgbClr val="003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Arial" pitchFamily="34" charset="0"/>
              </a:rPr>
              <a:t>Отсутствие строительного материала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323528" y="4977170"/>
            <a:ext cx="1296144" cy="1066429"/>
          </a:xfrm>
          <a:prstGeom prst="ellipse">
            <a:avLst/>
          </a:prstGeom>
          <a:solidFill>
            <a:srgbClr val="005BAE"/>
          </a:solidFill>
          <a:ln>
            <a:solidFill>
              <a:srgbClr val="003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>
                <a:latin typeface="Arial" pitchFamily="34" charset="0"/>
              </a:rPr>
              <a:t>Недоста-точность</a:t>
            </a:r>
            <a:r>
              <a:rPr lang="ru-RU" sz="1200" dirty="0" smtClean="0">
                <a:latin typeface="Arial" pitchFamily="34" charset="0"/>
              </a:rPr>
              <a:t> сырья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1870531" y="4977170"/>
            <a:ext cx="1477333" cy="1066429"/>
          </a:xfrm>
          <a:prstGeom prst="ellipse">
            <a:avLst/>
          </a:prstGeom>
          <a:solidFill>
            <a:srgbClr val="005BAE"/>
          </a:solidFill>
          <a:ln>
            <a:solidFill>
              <a:srgbClr val="003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Arial" pitchFamily="34" charset="0"/>
              </a:rPr>
              <a:t>Недостаток средств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3416622" y="4574280"/>
            <a:ext cx="2084072" cy="936104"/>
          </a:xfrm>
          <a:prstGeom prst="ellipse">
            <a:avLst/>
          </a:prstGeom>
          <a:solidFill>
            <a:srgbClr val="005BAE"/>
          </a:solidFill>
          <a:ln>
            <a:solidFill>
              <a:srgbClr val="003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Arial" pitchFamily="34" charset="0"/>
              </a:rPr>
              <a:t>Неблагоприятные</a:t>
            </a:r>
            <a:r>
              <a:rPr sz="1200" dirty="0"/>
              <a:t/>
            </a:r>
            <a:br>
              <a:rPr sz="1200" dirty="0"/>
            </a:br>
            <a:r>
              <a:rPr lang="ru-RU" sz="1200" dirty="0" smtClean="0">
                <a:latin typeface="Arial" pitchFamily="34" charset="0"/>
              </a:rPr>
              <a:t>погодные условия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5674796" y="5258356"/>
            <a:ext cx="1368152" cy="504056"/>
          </a:xfrm>
          <a:prstGeom prst="rect">
            <a:avLst/>
          </a:prstGeom>
          <a:solidFill>
            <a:srgbClr val="005BAE"/>
          </a:solidFill>
          <a:ln>
            <a:solidFill>
              <a:srgbClr val="003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Arial" pitchFamily="34" charset="0"/>
              </a:rPr>
              <a:t>Повреждение оборудования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7593271" y="5258356"/>
            <a:ext cx="1368152" cy="504056"/>
          </a:xfrm>
          <a:prstGeom prst="rect">
            <a:avLst/>
          </a:prstGeom>
          <a:solidFill>
            <a:srgbClr val="005BAE"/>
          </a:solidFill>
          <a:ln>
            <a:solidFill>
              <a:srgbClr val="003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Arial" pitchFamily="34" charset="0"/>
              </a:rPr>
              <a:t>Отсутствие оборудования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Eingekerbter Richtungspfeil 15"/>
          <p:cNvSpPr/>
          <p:nvPr/>
        </p:nvSpPr>
        <p:spPr>
          <a:xfrm rot="16200000">
            <a:off x="1439651" y="4452220"/>
            <a:ext cx="648073" cy="500805"/>
          </a:xfrm>
          <a:prstGeom prst="chevron">
            <a:avLst/>
          </a:prstGeom>
          <a:solidFill>
            <a:srgbClr val="E06B0A"/>
          </a:solidFill>
          <a:ln>
            <a:solidFill>
              <a:srgbClr val="005B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7" name="Eingekerbter Richtungspfeil 16"/>
          <p:cNvSpPr/>
          <p:nvPr/>
        </p:nvSpPr>
        <p:spPr>
          <a:xfrm rot="16200000">
            <a:off x="6984267" y="4452220"/>
            <a:ext cx="648073" cy="500805"/>
          </a:xfrm>
          <a:prstGeom prst="chevron">
            <a:avLst/>
          </a:prstGeom>
          <a:solidFill>
            <a:srgbClr val="E06B0A"/>
          </a:solidFill>
          <a:ln>
            <a:solidFill>
              <a:srgbClr val="005B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cxnSp>
        <p:nvCxnSpPr>
          <p:cNvPr id="18" name="Gerade Verbindung mit Pfeil 17"/>
          <p:cNvCxnSpPr>
            <a:stCxn id="8" idx="0"/>
            <a:endCxn id="16" idx="0"/>
          </p:cNvCxnSpPr>
          <p:nvPr/>
        </p:nvCxnSpPr>
        <p:spPr>
          <a:xfrm flipV="1">
            <a:off x="971600" y="4827824"/>
            <a:ext cx="541685" cy="149346"/>
          </a:xfrm>
          <a:prstGeom prst="straightConnector1">
            <a:avLst/>
          </a:prstGeom>
          <a:ln w="38100">
            <a:solidFill>
              <a:srgbClr val="005BA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>
            <a:stCxn id="9" idx="0"/>
            <a:endCxn id="16" idx="2"/>
          </p:cNvCxnSpPr>
          <p:nvPr/>
        </p:nvCxnSpPr>
        <p:spPr>
          <a:xfrm flipH="1" flipV="1">
            <a:off x="2014090" y="4827824"/>
            <a:ext cx="595108" cy="149346"/>
          </a:xfrm>
          <a:prstGeom prst="straightConnector1">
            <a:avLst/>
          </a:prstGeom>
          <a:ln w="38100">
            <a:solidFill>
              <a:srgbClr val="005BA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>
            <a:stCxn id="16" idx="3"/>
            <a:endCxn id="7" idx="2"/>
          </p:cNvCxnSpPr>
          <p:nvPr/>
        </p:nvCxnSpPr>
        <p:spPr>
          <a:xfrm flipV="1">
            <a:off x="1763688" y="4221087"/>
            <a:ext cx="0" cy="157499"/>
          </a:xfrm>
          <a:prstGeom prst="straightConnector1">
            <a:avLst/>
          </a:prstGeom>
          <a:ln w="38100">
            <a:solidFill>
              <a:srgbClr val="005BA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>
            <a:stCxn id="7" idx="3"/>
            <a:endCxn id="5" idx="0"/>
          </p:cNvCxnSpPr>
          <p:nvPr/>
        </p:nvCxnSpPr>
        <p:spPr>
          <a:xfrm>
            <a:off x="3023828" y="3897051"/>
            <a:ext cx="1114500" cy="125202"/>
          </a:xfrm>
          <a:prstGeom prst="straightConnector1">
            <a:avLst/>
          </a:prstGeom>
          <a:ln w="38100">
            <a:solidFill>
              <a:srgbClr val="005BA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>
            <a:stCxn id="11" idx="0"/>
            <a:endCxn id="17" idx="0"/>
          </p:cNvCxnSpPr>
          <p:nvPr/>
        </p:nvCxnSpPr>
        <p:spPr>
          <a:xfrm flipV="1">
            <a:off x="6358872" y="4827824"/>
            <a:ext cx="699029" cy="430532"/>
          </a:xfrm>
          <a:prstGeom prst="straightConnector1">
            <a:avLst/>
          </a:prstGeom>
          <a:ln w="38100">
            <a:solidFill>
              <a:srgbClr val="005BA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>
            <a:stCxn id="13" idx="0"/>
            <a:endCxn id="17" idx="2"/>
          </p:cNvCxnSpPr>
          <p:nvPr/>
        </p:nvCxnSpPr>
        <p:spPr>
          <a:xfrm flipH="1" flipV="1">
            <a:off x="7558706" y="4827824"/>
            <a:ext cx="718641" cy="430532"/>
          </a:xfrm>
          <a:prstGeom prst="straightConnector1">
            <a:avLst/>
          </a:prstGeom>
          <a:ln w="38100">
            <a:solidFill>
              <a:srgbClr val="005BA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>
            <a:stCxn id="17" idx="3"/>
            <a:endCxn id="6" idx="2"/>
          </p:cNvCxnSpPr>
          <p:nvPr/>
        </p:nvCxnSpPr>
        <p:spPr>
          <a:xfrm flipV="1">
            <a:off x="7308304" y="4221087"/>
            <a:ext cx="0" cy="157499"/>
          </a:xfrm>
          <a:prstGeom prst="straightConnector1">
            <a:avLst/>
          </a:prstGeom>
          <a:ln w="38100">
            <a:solidFill>
              <a:srgbClr val="005BA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>
            <a:stCxn id="6" idx="1"/>
            <a:endCxn id="5" idx="2"/>
          </p:cNvCxnSpPr>
          <p:nvPr/>
        </p:nvCxnSpPr>
        <p:spPr>
          <a:xfrm flipH="1">
            <a:off x="4639133" y="3897051"/>
            <a:ext cx="1877083" cy="125202"/>
          </a:xfrm>
          <a:prstGeom prst="straightConnector1">
            <a:avLst/>
          </a:prstGeom>
          <a:ln w="38100">
            <a:solidFill>
              <a:srgbClr val="005BA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>
            <a:endCxn id="5" idx="1"/>
          </p:cNvCxnSpPr>
          <p:nvPr/>
        </p:nvCxnSpPr>
        <p:spPr>
          <a:xfrm flipV="1">
            <a:off x="4388729" y="3970685"/>
            <a:ext cx="2" cy="731937"/>
          </a:xfrm>
          <a:prstGeom prst="straightConnector1">
            <a:avLst/>
          </a:prstGeom>
          <a:ln w="38100">
            <a:solidFill>
              <a:srgbClr val="005BA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>
            <a:stCxn id="5" idx="3"/>
            <a:endCxn id="4" idx="2"/>
          </p:cNvCxnSpPr>
          <p:nvPr/>
        </p:nvCxnSpPr>
        <p:spPr>
          <a:xfrm flipH="1" flipV="1">
            <a:off x="4388729" y="3212976"/>
            <a:ext cx="2" cy="360039"/>
          </a:xfrm>
          <a:prstGeom prst="straightConnector1">
            <a:avLst/>
          </a:prstGeom>
          <a:ln w="38100">
            <a:solidFill>
              <a:srgbClr val="005BA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>
            <a:endCxn id="11" idx="2"/>
          </p:cNvCxnSpPr>
          <p:nvPr/>
        </p:nvCxnSpPr>
        <p:spPr>
          <a:xfrm flipV="1">
            <a:off x="6358872" y="5762412"/>
            <a:ext cx="0" cy="281187"/>
          </a:xfrm>
          <a:prstGeom prst="straightConnector1">
            <a:avLst/>
          </a:prstGeom>
          <a:ln w="38100">
            <a:solidFill>
              <a:srgbClr val="005BA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/>
          <p:nvPr/>
        </p:nvCxnSpPr>
        <p:spPr>
          <a:xfrm flipV="1">
            <a:off x="8277347" y="5762412"/>
            <a:ext cx="0" cy="281187"/>
          </a:xfrm>
          <a:prstGeom prst="straightConnector1">
            <a:avLst/>
          </a:prstGeom>
          <a:ln w="38100">
            <a:solidFill>
              <a:srgbClr val="005BA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/>
        </p:nvSpPr>
        <p:spPr>
          <a:xfrm rot="16200000">
            <a:off x="7673380" y="3507861"/>
            <a:ext cx="22701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100" dirty="0" smtClean="0"/>
              <a:t>Адаптировано из: Thakur (2010)</a:t>
            </a:r>
            <a:endParaRPr lang="ru-RU" sz="1100" dirty="0"/>
          </a:p>
        </p:txBody>
      </p:sp>
      <p:sp>
        <p:nvSpPr>
          <p:cNvPr id="29" name="Foliennummernplatzhalter 3"/>
          <p:cNvSpPr txBox="1">
            <a:spLocks/>
          </p:cNvSpPr>
          <p:nvPr/>
        </p:nvSpPr>
        <p:spPr>
          <a:xfrm>
            <a:off x="6553200" y="361950"/>
            <a:ext cx="2135188" cy="4746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pl-PL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04A092C7-0CF9-4C72-9E36-F9FA2CB109CD}" type="slidenum">
              <a:rPr lang="pl-PL" altLang="pl-PL" smtClean="0"/>
              <a:pPr/>
              <a:t>70</a:t>
            </a:fld>
            <a:endParaRPr lang="ru-RU" altLang="pl-PL"/>
          </a:p>
        </p:txBody>
      </p:sp>
    </p:spTree>
    <p:extLst>
      <p:ext uri="{BB962C8B-B14F-4D97-AF65-F5344CB8AC3E}">
        <p14:creationId xmlns="" xmlns:p14="http://schemas.microsoft.com/office/powerpoint/2010/main" val="127211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Анализ дерева событий (ETA)</a:t>
            </a:r>
            <a:endParaRPr lang="ru-R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1142836"/>
          </a:xfrm>
        </p:spPr>
        <p:txBody>
          <a:bodyPr>
            <a:noAutofit/>
          </a:bodyPr>
          <a:lstStyle/>
          <a:p>
            <a:r>
              <a:rPr lang="ru-RU" sz="1800" dirty="0" smtClean="0"/>
              <a:t>Фокус: понять, как в системе может произойти отказ</a:t>
            </a:r>
          </a:p>
          <a:p>
            <a:r>
              <a:rPr lang="ru-RU" sz="1800" dirty="0" smtClean="0"/>
              <a:t>Происходит анализ ряда последствий события</a:t>
            </a:r>
          </a:p>
          <a:p>
            <a:r>
              <a:rPr lang="ru-RU" sz="1800" dirty="0" smtClean="0"/>
              <a:t>Используется для отслеживания по времени или в рамках причинной цепочки</a:t>
            </a:r>
            <a:endParaRPr lang="ru-RU" sz="1800" dirty="0"/>
          </a:p>
        </p:txBody>
      </p:sp>
      <p:sp>
        <p:nvSpPr>
          <p:cNvPr id="6" name="Rechteck 5"/>
          <p:cNvSpPr/>
          <p:nvPr/>
        </p:nvSpPr>
        <p:spPr>
          <a:xfrm>
            <a:off x="827584" y="4481466"/>
            <a:ext cx="1440160" cy="504056"/>
          </a:xfrm>
          <a:prstGeom prst="rect">
            <a:avLst/>
          </a:prstGeom>
          <a:solidFill>
            <a:srgbClr val="005B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itchFamily="34" charset="0"/>
              </a:rPr>
              <a:t>Негативное событие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Gewinkelte Verbindung 9"/>
          <p:cNvCxnSpPr/>
          <p:nvPr/>
        </p:nvCxnSpPr>
        <p:spPr>
          <a:xfrm flipV="1">
            <a:off x="2267744" y="4013414"/>
            <a:ext cx="1584176" cy="720080"/>
          </a:xfrm>
          <a:prstGeom prst="bentConnector3">
            <a:avLst/>
          </a:prstGeom>
          <a:ln w="38100">
            <a:solidFill>
              <a:srgbClr val="005B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winkelte Verbindung 14"/>
          <p:cNvCxnSpPr/>
          <p:nvPr/>
        </p:nvCxnSpPr>
        <p:spPr>
          <a:xfrm>
            <a:off x="2267744" y="4733494"/>
            <a:ext cx="1584176" cy="792088"/>
          </a:xfrm>
          <a:prstGeom prst="bentConnector3">
            <a:avLst/>
          </a:prstGeom>
          <a:ln w="38100">
            <a:solidFill>
              <a:srgbClr val="005B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winkelte Verbindung 18"/>
          <p:cNvCxnSpPr/>
          <p:nvPr/>
        </p:nvCxnSpPr>
        <p:spPr>
          <a:xfrm flipV="1">
            <a:off x="3203848" y="3581366"/>
            <a:ext cx="2016224" cy="432048"/>
          </a:xfrm>
          <a:prstGeom prst="bentConnector3">
            <a:avLst/>
          </a:prstGeom>
          <a:ln w="38100">
            <a:solidFill>
              <a:srgbClr val="005B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winkelte Verbindung 22"/>
          <p:cNvCxnSpPr/>
          <p:nvPr/>
        </p:nvCxnSpPr>
        <p:spPr>
          <a:xfrm>
            <a:off x="3131840" y="4013414"/>
            <a:ext cx="2160240" cy="288032"/>
          </a:xfrm>
          <a:prstGeom prst="bentConnector3">
            <a:avLst/>
          </a:prstGeom>
          <a:ln w="38100">
            <a:solidFill>
              <a:srgbClr val="005B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winkelte Verbindung 27"/>
          <p:cNvCxnSpPr/>
          <p:nvPr/>
        </p:nvCxnSpPr>
        <p:spPr>
          <a:xfrm flipV="1">
            <a:off x="3206294" y="5093534"/>
            <a:ext cx="2016224" cy="432048"/>
          </a:xfrm>
          <a:prstGeom prst="bentConnector3">
            <a:avLst/>
          </a:prstGeom>
          <a:ln w="38100">
            <a:solidFill>
              <a:srgbClr val="005B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winkelte Verbindung 28"/>
          <p:cNvCxnSpPr/>
          <p:nvPr/>
        </p:nvCxnSpPr>
        <p:spPr>
          <a:xfrm>
            <a:off x="3134286" y="5525582"/>
            <a:ext cx="2160240" cy="288032"/>
          </a:xfrm>
          <a:prstGeom prst="bentConnector3">
            <a:avLst/>
          </a:prstGeom>
          <a:ln w="38100">
            <a:solidFill>
              <a:srgbClr val="005B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31"/>
          <p:cNvSpPr txBox="1"/>
          <p:nvPr/>
        </p:nvSpPr>
        <p:spPr>
          <a:xfrm>
            <a:off x="3059832" y="3653374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</a:rPr>
              <a:t>Успех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3131840" y="5124892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</a:rPr>
              <a:t>Отказ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4292352" y="3212034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</a:rPr>
              <a:t>Успех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4270601" y="3911113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</a:rPr>
              <a:t>Отказ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4258883" y="5381566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</a:rPr>
              <a:t>Отказ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4258883" y="4721553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</a:rPr>
              <a:t>Успех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5436096" y="3395904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</a:rPr>
              <a:t>OK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5508104" y="4095779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</a:rPr>
              <a:t>Система частично повреждена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5508104" y="4906219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</a:rPr>
              <a:t>Система частично повреждена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5508104" y="5628948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</a:rPr>
              <a:t>Система разрушена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3023828" y="2564905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</a:rPr>
              <a:t>Встречная мера 1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4184340" y="2564904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</a:rPr>
              <a:t>Встречная мера 2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5538733" y="2688014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itchFamily="34" charset="0"/>
              </a:rPr>
              <a:t>Эффект</a:t>
            </a:r>
            <a:r>
              <a:rPr lang="ru-RU" dirty="0" smtClean="0"/>
              <a:t> 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 rot="16200000">
            <a:off x="7100706" y="3906285"/>
            <a:ext cx="34900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100" dirty="0" smtClean="0"/>
              <a:t>Адаптировано из: Clemens et al (1998),  IEC (1995)</a:t>
            </a:r>
            <a:endParaRPr lang="ru-RU" sz="1100" dirty="0"/>
          </a:p>
        </p:txBody>
      </p:sp>
      <p:sp>
        <p:nvSpPr>
          <p:cNvPr id="25" name="Foliennummernplatzhalter 3"/>
          <p:cNvSpPr txBox="1">
            <a:spLocks/>
          </p:cNvSpPr>
          <p:nvPr/>
        </p:nvSpPr>
        <p:spPr>
          <a:xfrm>
            <a:off x="6553200" y="361950"/>
            <a:ext cx="2135188" cy="4746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pl-PL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04A092C7-0CF9-4C72-9E36-F9FA2CB109CD}" type="slidenum">
              <a:rPr lang="pl-PL" altLang="pl-PL" smtClean="0"/>
              <a:pPr/>
              <a:t>71</a:t>
            </a:fld>
            <a:endParaRPr lang="ru-RU" altLang="pl-PL"/>
          </a:p>
        </p:txBody>
      </p:sp>
    </p:spTree>
    <p:extLst>
      <p:ext uri="{BB962C8B-B14F-4D97-AF65-F5344CB8AC3E}">
        <p14:creationId xmlns="" xmlns:p14="http://schemas.microsoft.com/office/powerpoint/2010/main" val="207819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Режим отказа и анализ последствий</a:t>
            </a:r>
            <a:endParaRPr lang="ru-R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>Расследует возможные проблемы из-за неисправностей</a:t>
            </a:r>
          </a:p>
          <a:p>
            <a:r>
              <a:rPr lang="ru-RU" sz="1800" dirty="0" smtClean="0"/>
              <a:t>Определение режимов отказа, причин и последствий для определения стабильности системы</a:t>
            </a:r>
          </a:p>
          <a:p>
            <a:r>
              <a:rPr lang="ru-RU" sz="1800" dirty="0" smtClean="0"/>
              <a:t>Иногда дополняется анализом критичности (FMECA)</a:t>
            </a:r>
          </a:p>
          <a:p>
            <a:r>
              <a:rPr lang="ru-RU" sz="1800" dirty="0" smtClean="0"/>
              <a:t>Отслеживает события и их последствия во времени (как ETA)</a:t>
            </a:r>
          </a:p>
          <a:p>
            <a:r>
              <a:rPr lang="ru-RU" sz="1800" dirty="0" smtClean="0"/>
              <a:t>Базовая процедура:</a:t>
            </a:r>
          </a:p>
          <a:p>
            <a:pPr lvl="1"/>
            <a:r>
              <a:rPr lang="ru-RU" sz="1800" dirty="0" smtClean="0"/>
              <a:t>Определение всех актуальных режимов отказа</a:t>
            </a:r>
          </a:p>
          <a:p>
            <a:pPr lvl="1"/>
            <a:r>
              <a:rPr lang="ru-RU" sz="1800" dirty="0" smtClean="0"/>
              <a:t>Определение всех причин и последствий</a:t>
            </a:r>
          </a:p>
          <a:p>
            <a:pPr lvl="1"/>
            <a:r>
              <a:rPr lang="ru-RU" sz="1800" dirty="0" smtClean="0"/>
              <a:t>Определение возможных встречных мер и их влияния на вероятность / серьезность определенных режимов отказов</a:t>
            </a:r>
          </a:p>
          <a:p>
            <a:r>
              <a:rPr lang="ru-RU" sz="1800" dirty="0" smtClean="0"/>
              <a:t>Следует использовать циклично или после значительных изменений в системе</a:t>
            </a:r>
          </a:p>
          <a:p>
            <a:r>
              <a:rPr lang="ru-RU" sz="1800" dirty="0" smtClean="0"/>
              <a:t>Может использоваться в разных контекстах: технологический FMEA, строительный FMEA, системный FMEA, …</a:t>
            </a:r>
            <a:endParaRPr lang="ru-RU" sz="1800" dirty="0"/>
          </a:p>
        </p:txBody>
      </p:sp>
      <p:sp>
        <p:nvSpPr>
          <p:cNvPr id="4" name="Textfeld 3"/>
          <p:cNvSpPr txBox="1"/>
          <p:nvPr/>
        </p:nvSpPr>
        <p:spPr>
          <a:xfrm>
            <a:off x="6913902" y="5857892"/>
            <a:ext cx="22300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100" dirty="0" smtClean="0"/>
              <a:t>Источник: Roysand, Hoylan (2004)</a:t>
            </a:r>
            <a:endParaRPr lang="ru-RU" sz="1100" dirty="0"/>
          </a:p>
        </p:txBody>
      </p:sp>
      <p:sp>
        <p:nvSpPr>
          <p:cNvPr id="5" name="Foliennummernplatzhalter 3"/>
          <p:cNvSpPr txBox="1">
            <a:spLocks/>
          </p:cNvSpPr>
          <p:nvPr/>
        </p:nvSpPr>
        <p:spPr>
          <a:xfrm>
            <a:off x="6553200" y="361950"/>
            <a:ext cx="2135188" cy="4746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pl-PL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04A092C7-0CF9-4C72-9E36-F9FA2CB109CD}" type="slidenum">
              <a:rPr lang="pl-PL" altLang="pl-PL" smtClean="0"/>
              <a:pPr/>
              <a:t>72</a:t>
            </a:fld>
            <a:endParaRPr lang="ru-RU" altLang="pl-PL"/>
          </a:p>
        </p:txBody>
      </p:sp>
    </p:spTree>
    <p:extLst>
      <p:ext uri="{BB962C8B-B14F-4D97-AF65-F5344CB8AC3E}">
        <p14:creationId xmlns="" xmlns:p14="http://schemas.microsoft.com/office/powerpoint/2010/main" val="152574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Режим отказа и анализ последствий</a:t>
            </a:r>
            <a:endParaRPr lang="ru-RU" dirty="0"/>
          </a:p>
        </p:txBody>
      </p:sp>
      <p:sp>
        <p:nvSpPr>
          <p:cNvPr id="4" name="Rechteck 3"/>
          <p:cNvSpPr/>
          <p:nvPr/>
        </p:nvSpPr>
        <p:spPr>
          <a:xfrm>
            <a:off x="251520" y="1628800"/>
            <a:ext cx="1677274" cy="504056"/>
          </a:xfrm>
          <a:prstGeom prst="rect">
            <a:avLst/>
          </a:prstGeom>
          <a:solidFill>
            <a:srgbClr val="005BAE"/>
          </a:solidFill>
          <a:ln>
            <a:solidFill>
              <a:srgbClr val="005B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atin typeface="Arial" pitchFamily="34" charset="0"/>
              </a:rPr>
              <a:t>Характеристики системы</a:t>
            </a:r>
            <a:endParaRPr lang="ru-RU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051720" y="1628800"/>
            <a:ext cx="1663024" cy="504056"/>
          </a:xfrm>
          <a:prstGeom prst="rect">
            <a:avLst/>
          </a:prstGeom>
          <a:solidFill>
            <a:srgbClr val="005BAE"/>
          </a:solidFill>
          <a:ln>
            <a:solidFill>
              <a:srgbClr val="005B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atin typeface="Arial" pitchFamily="34" charset="0"/>
              </a:rPr>
              <a:t>Потенциальный отказ</a:t>
            </a:r>
            <a:endParaRPr lang="ru-RU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3851920" y="1628800"/>
            <a:ext cx="1577336" cy="504056"/>
          </a:xfrm>
          <a:prstGeom prst="rect">
            <a:avLst/>
          </a:prstGeom>
          <a:solidFill>
            <a:srgbClr val="005BAE"/>
          </a:solidFill>
          <a:ln>
            <a:solidFill>
              <a:srgbClr val="005B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atin typeface="Arial" pitchFamily="34" charset="0"/>
              </a:rPr>
              <a:t>Потенциальное последствие</a:t>
            </a:r>
            <a:endParaRPr lang="ru-RU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5572132" y="1628800"/>
            <a:ext cx="1592156" cy="504056"/>
          </a:xfrm>
          <a:prstGeom prst="rect">
            <a:avLst/>
          </a:prstGeom>
          <a:solidFill>
            <a:srgbClr val="005BAE"/>
          </a:solidFill>
          <a:ln>
            <a:solidFill>
              <a:srgbClr val="005B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atin typeface="Arial" pitchFamily="34" charset="0"/>
              </a:rPr>
              <a:t>Потенциальная причина</a:t>
            </a:r>
            <a:endParaRPr lang="ru-RU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251520" y="2204864"/>
            <a:ext cx="6912768" cy="360040"/>
          </a:xfrm>
          <a:prstGeom prst="rect">
            <a:avLst/>
          </a:prstGeom>
          <a:solidFill>
            <a:srgbClr val="005BAE"/>
          </a:solidFill>
          <a:ln>
            <a:solidFill>
              <a:srgbClr val="005B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itchFamily="34" charset="0"/>
              </a:rPr>
              <a:t>Системный FMEA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755576" y="2996952"/>
            <a:ext cx="1673284" cy="504056"/>
          </a:xfrm>
          <a:prstGeom prst="rect">
            <a:avLst/>
          </a:prstGeom>
          <a:solidFill>
            <a:srgbClr val="005BAE"/>
          </a:solidFill>
          <a:ln>
            <a:solidFill>
              <a:srgbClr val="005B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atin typeface="Arial" pitchFamily="34" charset="0"/>
              </a:rPr>
              <a:t>Характеристики системы</a:t>
            </a:r>
            <a:endParaRPr lang="ru-RU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2555776" y="2996952"/>
            <a:ext cx="1659034" cy="504056"/>
          </a:xfrm>
          <a:prstGeom prst="rect">
            <a:avLst/>
          </a:prstGeom>
          <a:solidFill>
            <a:srgbClr val="005BAE"/>
          </a:solidFill>
          <a:ln>
            <a:solidFill>
              <a:srgbClr val="005B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atin typeface="Arial" pitchFamily="34" charset="0"/>
              </a:rPr>
              <a:t>Потенциальный отказ</a:t>
            </a:r>
            <a:endParaRPr lang="ru-RU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355976" y="2996952"/>
            <a:ext cx="1573346" cy="504056"/>
          </a:xfrm>
          <a:prstGeom prst="rect">
            <a:avLst/>
          </a:prstGeom>
          <a:solidFill>
            <a:srgbClr val="005BAE"/>
          </a:solidFill>
          <a:ln>
            <a:solidFill>
              <a:srgbClr val="005B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atin typeface="Arial" pitchFamily="34" charset="0"/>
              </a:rPr>
              <a:t>Потенциальное последствие</a:t>
            </a:r>
            <a:endParaRPr lang="ru-RU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6072198" y="2996952"/>
            <a:ext cx="1596146" cy="504056"/>
          </a:xfrm>
          <a:prstGeom prst="rect">
            <a:avLst/>
          </a:prstGeom>
          <a:solidFill>
            <a:srgbClr val="005BAE"/>
          </a:solidFill>
          <a:ln>
            <a:solidFill>
              <a:srgbClr val="005B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atin typeface="Arial" pitchFamily="34" charset="0"/>
              </a:rPr>
              <a:t>Потенциальная причина</a:t>
            </a:r>
            <a:endParaRPr lang="ru-RU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755576" y="3573016"/>
            <a:ext cx="6912768" cy="360040"/>
          </a:xfrm>
          <a:prstGeom prst="rect">
            <a:avLst/>
          </a:prstGeom>
          <a:solidFill>
            <a:srgbClr val="005BAE"/>
          </a:solidFill>
          <a:ln>
            <a:solidFill>
              <a:srgbClr val="005B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itchFamily="34" charset="0"/>
              </a:rPr>
              <a:t>Строительный FMEA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259632" y="4437112"/>
            <a:ext cx="1669294" cy="504056"/>
          </a:xfrm>
          <a:prstGeom prst="rect">
            <a:avLst/>
          </a:prstGeom>
          <a:solidFill>
            <a:srgbClr val="005BAE"/>
          </a:solidFill>
          <a:ln>
            <a:solidFill>
              <a:srgbClr val="005B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atin typeface="Arial" pitchFamily="34" charset="0"/>
              </a:rPr>
              <a:t>Характеристики системы</a:t>
            </a:r>
            <a:endParaRPr lang="ru-RU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3059832" y="4437112"/>
            <a:ext cx="1655044" cy="504056"/>
          </a:xfrm>
          <a:prstGeom prst="rect">
            <a:avLst/>
          </a:prstGeom>
          <a:solidFill>
            <a:srgbClr val="005BAE"/>
          </a:solidFill>
          <a:ln>
            <a:solidFill>
              <a:srgbClr val="005B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atin typeface="Arial" pitchFamily="34" charset="0"/>
              </a:rPr>
              <a:t>Потенциальный отказ</a:t>
            </a:r>
            <a:endParaRPr lang="ru-RU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4860032" y="4437112"/>
            <a:ext cx="1569356" cy="504056"/>
          </a:xfrm>
          <a:prstGeom prst="rect">
            <a:avLst/>
          </a:prstGeom>
          <a:solidFill>
            <a:srgbClr val="005BAE"/>
          </a:solidFill>
          <a:ln>
            <a:solidFill>
              <a:srgbClr val="005B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atin typeface="Arial" pitchFamily="34" charset="0"/>
              </a:rPr>
              <a:t>Потенциальное последствие</a:t>
            </a:r>
            <a:endParaRPr lang="ru-RU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6572264" y="4437112"/>
            <a:ext cx="1600136" cy="504056"/>
          </a:xfrm>
          <a:prstGeom prst="rect">
            <a:avLst/>
          </a:prstGeom>
          <a:solidFill>
            <a:srgbClr val="005BAE"/>
          </a:solidFill>
          <a:ln>
            <a:solidFill>
              <a:srgbClr val="005B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atin typeface="Arial" pitchFamily="34" charset="0"/>
              </a:rPr>
              <a:t>Потенциальная причина</a:t>
            </a:r>
            <a:endParaRPr lang="ru-RU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1259632" y="5013176"/>
            <a:ext cx="6912768" cy="360040"/>
          </a:xfrm>
          <a:prstGeom prst="rect">
            <a:avLst/>
          </a:prstGeom>
          <a:solidFill>
            <a:srgbClr val="005BAE"/>
          </a:solidFill>
          <a:ln>
            <a:solidFill>
              <a:srgbClr val="005B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itchFamily="34" charset="0"/>
              </a:rPr>
              <a:t>Технологический FMEA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Gewinkelte Verbindung 19"/>
          <p:cNvCxnSpPr>
            <a:stCxn id="7" idx="2"/>
            <a:endCxn id="10" idx="0"/>
          </p:cNvCxnSpPr>
          <p:nvPr/>
        </p:nvCxnSpPr>
        <p:spPr>
          <a:xfrm rot="5400000">
            <a:off x="4444704" y="1073446"/>
            <a:ext cx="864096" cy="2982917"/>
          </a:xfrm>
          <a:prstGeom prst="bentConnector3">
            <a:avLst>
              <a:gd name="adj1" fmla="val 50000"/>
            </a:avLst>
          </a:prstGeom>
          <a:ln w="38100">
            <a:solidFill>
              <a:srgbClr val="E06B0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winkelte Verbindung 21"/>
          <p:cNvCxnSpPr>
            <a:stCxn id="12" idx="2"/>
            <a:endCxn id="15" idx="0"/>
          </p:cNvCxnSpPr>
          <p:nvPr/>
        </p:nvCxnSpPr>
        <p:spPr>
          <a:xfrm rot="5400000">
            <a:off x="4910761" y="2477602"/>
            <a:ext cx="936104" cy="2982917"/>
          </a:xfrm>
          <a:prstGeom prst="bentConnector3">
            <a:avLst>
              <a:gd name="adj1" fmla="val 50000"/>
            </a:avLst>
          </a:prstGeom>
          <a:ln w="38100">
            <a:solidFill>
              <a:srgbClr val="E06B0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6806464" y="5661248"/>
            <a:ext cx="22477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100" dirty="0" smtClean="0"/>
              <a:t>Адаптировано из:</a:t>
            </a:r>
            <a:r>
              <a:rPr lang="ru-RU" sz="1100" dirty="0" smtClean="0">
                <a:latin typeface="Arial" pitchFamily="34" charset="0"/>
              </a:rPr>
              <a:t> Hering (2003)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Foliennummernplatzhalter 3"/>
          <p:cNvSpPr txBox="1">
            <a:spLocks/>
          </p:cNvSpPr>
          <p:nvPr/>
        </p:nvSpPr>
        <p:spPr>
          <a:xfrm>
            <a:off x="6553200" y="361950"/>
            <a:ext cx="2135188" cy="4746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pl-PL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04A092C7-0CF9-4C72-9E36-F9FA2CB109CD}" type="slidenum">
              <a:rPr lang="pl-PL" altLang="pl-PL" smtClean="0"/>
              <a:pPr/>
              <a:t>73</a:t>
            </a:fld>
            <a:endParaRPr lang="ru-RU" altLang="pl-PL"/>
          </a:p>
        </p:txBody>
      </p:sp>
    </p:spTree>
    <p:extLst>
      <p:ext uri="{BB962C8B-B14F-4D97-AF65-F5344CB8AC3E}">
        <p14:creationId xmlns="" xmlns:p14="http://schemas.microsoft.com/office/powerpoint/2010/main" val="355268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Интегрированные перспективы рисков цепочки поставок</a:t>
            </a:r>
            <a:endParaRPr lang="ru-R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92C7-0CF9-4C72-9E36-F9FA2CB109CD}" type="slidenum">
              <a:rPr lang="pl-PL" altLang="pl-PL" smtClean="0"/>
              <a:pPr/>
              <a:t>74</a:t>
            </a:fld>
            <a:endParaRPr lang="ru-RU" altLang="pl-P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723" y="1268760"/>
            <a:ext cx="6525605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475656" y="5775067"/>
            <a:ext cx="76123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Источник: Управление рисками в вашей организации посредством методики SCOR силами исследовательской группы по рискам в рамках совета цепочки поставок</a:t>
            </a:r>
            <a:endParaRPr lang="ru-RU" sz="1000" dirty="0"/>
          </a:p>
        </p:txBody>
      </p:sp>
    </p:spTree>
    <p:extLst>
      <p:ext uri="{BB962C8B-B14F-4D97-AF65-F5344CB8AC3E}">
        <p14:creationId xmlns="" xmlns:p14="http://schemas.microsoft.com/office/powerpoint/2010/main" val="87782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4294967295"/>
          </p:nvPr>
        </p:nvSpPr>
        <p:spPr>
          <a:xfrm>
            <a:off x="7008813" y="209550"/>
            <a:ext cx="2135187" cy="474663"/>
          </a:xfrm>
        </p:spPr>
        <p:txBody>
          <a:bodyPr/>
          <a:lstStyle/>
          <a:p>
            <a:fld id="{2B8FFB85-53CB-46EF-BAE3-436940DB317C}" type="slidenum">
              <a:rPr lang="pl-PL" altLang="pl-PL" smtClean="0"/>
              <a:pPr/>
              <a:t>75</a:t>
            </a:fld>
            <a:endParaRPr lang="ru-RU" altLang="pl-PL"/>
          </a:p>
        </p:txBody>
      </p:sp>
    </p:spTree>
    <p:extLst>
      <p:ext uri="{BB962C8B-B14F-4D97-AF65-F5344CB8AC3E}">
        <p14:creationId xmlns="" xmlns:p14="http://schemas.microsoft.com/office/powerpoint/2010/main" val="42857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должно выглядеть видение?</a:t>
            </a:r>
            <a:endParaRPr lang="ru-RU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150813" y="1412776"/>
            <a:ext cx="8229600" cy="4149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dirty="0"/>
              <a:t>Субъективно 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Воплощенное в руководстве </a:t>
            </a:r>
            <a:endParaRPr lang="ru-RU" sz="2400" dirty="0" smtClean="0"/>
          </a:p>
          <a:p>
            <a:pPr>
              <a:lnSpc>
                <a:spcPct val="90000"/>
              </a:lnSpc>
            </a:pPr>
            <a:r>
              <a:rPr lang="ru-RU" sz="2400" dirty="0" smtClean="0"/>
              <a:t>В основном ориентированное на будущее </a:t>
            </a:r>
          </a:p>
          <a:p>
            <a:pPr>
              <a:lnSpc>
                <a:spcPct val="90000"/>
              </a:lnSpc>
            </a:pPr>
            <a:r>
              <a:rPr lang="ru-RU" sz="2400" dirty="0" smtClean="0"/>
              <a:t>Выходящее за рамки нынешнего дня </a:t>
            </a:r>
          </a:p>
          <a:p>
            <a:pPr lvl="1">
              <a:lnSpc>
                <a:spcPct val="90000"/>
              </a:lnSpc>
            </a:pPr>
            <a:r>
              <a:rPr lang="ru-RU" sz="2400" dirty="0" smtClean="0"/>
              <a:t>Качественное: основные изменения </a:t>
            </a:r>
          </a:p>
          <a:p>
            <a:pPr lvl="1">
              <a:lnSpc>
                <a:spcPct val="90000"/>
              </a:lnSpc>
            </a:pPr>
            <a:r>
              <a:rPr lang="ru-RU" sz="2400" dirty="0" smtClean="0"/>
              <a:t>Срок: 5–10 лет или больше </a:t>
            </a:r>
          </a:p>
          <a:p>
            <a:pPr>
              <a:lnSpc>
                <a:spcPct val="90000"/>
              </a:lnSpc>
            </a:pPr>
            <a:r>
              <a:rPr lang="ru-RU" sz="2400" dirty="0" smtClean="0"/>
              <a:t>Между утопией и реальностью </a:t>
            </a:r>
          </a:p>
          <a:p>
            <a:pPr>
              <a:lnSpc>
                <a:spcPct val="90000"/>
              </a:lnSpc>
            </a:pPr>
            <a:r>
              <a:rPr lang="ru-RU" sz="2400" dirty="0" smtClean="0"/>
              <a:t>Мотивация постановкой достаточных задач </a:t>
            </a:r>
          </a:p>
          <a:p>
            <a:pPr>
              <a:lnSpc>
                <a:spcPct val="90000"/>
              </a:lnSpc>
            </a:pPr>
            <a:r>
              <a:rPr lang="ru-RU" sz="2400" dirty="0" smtClean="0"/>
              <a:t>Вера в то, что оно едва достижимо </a:t>
            </a:r>
          </a:p>
          <a:p>
            <a:pPr>
              <a:lnSpc>
                <a:spcPct val="90000"/>
              </a:lnSpc>
            </a:pPr>
            <a:r>
              <a:rPr lang="ru-RU" sz="2400" dirty="0" smtClean="0"/>
              <a:t>С возможностью передачи </a:t>
            </a:r>
          </a:p>
          <a:p>
            <a:pPr>
              <a:lnSpc>
                <a:spcPct val="90000"/>
              </a:lnSpc>
            </a:pPr>
            <a:r>
              <a:rPr lang="ru-RU" sz="2400" dirty="0" smtClean="0"/>
              <a:t>Лидер показывает пример</a:t>
            </a:r>
            <a:endParaRPr lang="ru-RU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400800" y="209550"/>
            <a:ext cx="2135188" cy="474663"/>
          </a:xfrm>
        </p:spPr>
        <p:txBody>
          <a:bodyPr/>
          <a:lstStyle/>
          <a:p>
            <a:fld id="{04A092C7-0CF9-4C72-9E36-F9FA2CB109CD}" type="slidenum">
              <a:rPr lang="pl-PL" altLang="pl-PL" smtClean="0"/>
              <a:pPr/>
              <a:t>8</a:t>
            </a:fld>
            <a:endParaRPr lang="ru-RU" altLang="pl-PL"/>
          </a:p>
        </p:txBody>
      </p:sp>
    </p:spTree>
    <p:extLst>
      <p:ext uri="{BB962C8B-B14F-4D97-AF65-F5344CB8AC3E}">
        <p14:creationId xmlns="" xmlns:p14="http://schemas.microsoft.com/office/powerpoint/2010/main" val="40258447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лидеров</a:t>
            </a:r>
            <a:endParaRPr lang="ru-RU" dirty="0"/>
          </a:p>
        </p:txBody>
      </p:sp>
      <p:pic>
        <p:nvPicPr>
          <p:cNvPr id="183299" name="Picture 3" descr="0,1020,341120,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92" y="1556792"/>
            <a:ext cx="3057525" cy="4000501"/>
          </a:xfrm>
          <a:prstGeom prst="rect">
            <a:avLst/>
          </a:prstGeom>
          <a:noFill/>
        </p:spPr>
      </p:pic>
      <p:sp>
        <p:nvSpPr>
          <p:cNvPr id="183300" name="Rectangle 4"/>
          <p:cNvSpPr>
            <a:spLocks noChangeArrowheads="1"/>
          </p:cNvSpPr>
          <p:nvPr/>
        </p:nvSpPr>
        <p:spPr bwMode="auto">
          <a:xfrm>
            <a:off x="1195815" y="5594757"/>
            <a:ext cx="43858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r"/>
            <a:r>
              <a:rPr lang="ru-RU" sz="1000" dirty="0">
                <a:solidFill>
                  <a:srgbClr val="666666"/>
                </a:solidFill>
                <a:latin typeface="Verdana" pitchFamily="34" charset="0"/>
              </a:rPr>
              <a:t>© DPA</a:t>
            </a:r>
            <a:endParaRPr lang="ru-RU" sz="1000" dirty="0">
              <a:solidFill>
                <a:srgbClr val="072373"/>
              </a:solidFill>
              <a:latin typeface="Verdana" pitchFamily="34" charset="0"/>
            </a:endParaRPr>
          </a:p>
          <a:p>
            <a:pPr algn="r" eaLnBrk="0" hangingPunct="0"/>
            <a:r>
              <a:rPr lang="ru-RU" sz="1000" b="1" dirty="0" smtClean="0">
                <a:solidFill>
                  <a:srgbClr val="072373"/>
                </a:solidFill>
                <a:latin typeface="Verdana" pitchFamily="34" charset="0"/>
              </a:rPr>
              <a:t>Март 2000 г.:</a:t>
            </a:r>
            <a:r>
              <a:rPr lang="ru-RU" dirty="0" smtClean="0"/>
              <a:t> </a:t>
            </a:r>
            <a:r>
              <a:rPr lang="ru-RU" sz="1000" dirty="0" smtClean="0">
                <a:solidFill>
                  <a:srgbClr val="072373"/>
                </a:solidFill>
                <a:latin typeface="Verdana" pitchFamily="34" charset="0"/>
              </a:rPr>
              <a:t>Генеральный директор Infineon Ульрих Шумахер </a:t>
            </a:r>
            <a:endParaRPr lang="en-US" sz="1000" dirty="0" smtClean="0">
              <a:solidFill>
                <a:srgbClr val="072373"/>
              </a:solidFill>
              <a:latin typeface="Verdana" pitchFamily="34" charset="0"/>
            </a:endParaRPr>
          </a:p>
          <a:p>
            <a:pPr algn="r" eaLnBrk="0" hangingPunct="0"/>
            <a:r>
              <a:rPr lang="ru-RU" sz="1000" dirty="0" smtClean="0">
                <a:solidFill>
                  <a:srgbClr val="072373"/>
                </a:solidFill>
                <a:latin typeface="Verdana" pitchFamily="34" charset="0"/>
              </a:rPr>
              <a:t>бросает вызов на Уолл-стрит.</a:t>
            </a:r>
            <a:endParaRPr lang="ru-RU" sz="1000" dirty="0">
              <a:solidFill>
                <a:srgbClr val="072373"/>
              </a:solidFill>
              <a:latin typeface="Verdana" pitchFamily="34" charset="0"/>
            </a:endParaRPr>
          </a:p>
        </p:txBody>
      </p:sp>
      <p:pic>
        <p:nvPicPr>
          <p:cNvPr id="183301" name="Picture 5" descr="„Das Maß ist voll‘‘: Angeblich soll Wolfgang Ziebart abgelöst werden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5" y="1556794"/>
            <a:ext cx="3114675" cy="3095625"/>
          </a:xfrm>
          <a:prstGeom prst="rect">
            <a:avLst/>
          </a:prstGeom>
          <a:noFill/>
        </p:spPr>
      </p:pic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400800" y="209550"/>
            <a:ext cx="2135188" cy="474663"/>
          </a:xfrm>
        </p:spPr>
        <p:txBody>
          <a:bodyPr/>
          <a:lstStyle/>
          <a:p>
            <a:fld id="{04A092C7-0CF9-4C72-9E36-F9FA2CB109CD}" type="slidenum">
              <a:rPr lang="pl-PL" altLang="pl-PL" smtClean="0"/>
              <a:pPr/>
              <a:t>9</a:t>
            </a:fld>
            <a:endParaRPr lang="ru-RU" altLang="pl-PL"/>
          </a:p>
        </p:txBody>
      </p:sp>
    </p:spTree>
    <p:extLst>
      <p:ext uri="{BB962C8B-B14F-4D97-AF65-F5344CB8AC3E}">
        <p14:creationId xmlns="" xmlns:p14="http://schemas.microsoft.com/office/powerpoint/2010/main" val="32139200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2 10 09 Szablon prezentacji WSL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2012 10 14 Szablon prezentacji WSL</Template>
  <TotalTime>193</TotalTime>
  <Words>3730</Words>
  <Application>Microsoft Office PowerPoint</Application>
  <PresentationFormat>Экран (4:3)</PresentationFormat>
  <Paragraphs>913</Paragraphs>
  <Slides>75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75</vt:i4>
      </vt:variant>
    </vt:vector>
  </HeadingPairs>
  <TitlesOfParts>
    <vt:vector size="76" baseType="lpstr">
      <vt:lpstr>2012 10 09 Szablon prezentacji WSL</vt:lpstr>
      <vt:lpstr>Руководство высшего звена  Руководство высшего звена</vt:lpstr>
      <vt:lpstr>Вы помните?</vt:lpstr>
      <vt:lpstr>Анализ сценария</vt:lpstr>
      <vt:lpstr>Термин «стратегия» в общем</vt:lpstr>
      <vt:lpstr>Стратегическое планирование</vt:lpstr>
      <vt:lpstr>о видении и провидцах</vt:lpstr>
      <vt:lpstr>Видение Infineon 2001</vt:lpstr>
      <vt:lpstr>Как должно выглядеть видение?</vt:lpstr>
      <vt:lpstr>Типы лидеров</vt:lpstr>
      <vt:lpstr>Из чего формируется лидер?</vt:lpstr>
      <vt:lpstr>Стратегические цели согласно Миссии – Infineon (2002)</vt:lpstr>
      <vt:lpstr>Акционерная стоимость </vt:lpstr>
      <vt:lpstr>Удовлетворение интересов заинтересованных кругов</vt:lpstr>
      <vt:lpstr>Новые задачи </vt:lpstr>
      <vt:lpstr>Многослойная структура – Сложность планирования</vt:lpstr>
      <vt:lpstr>Виды стратегий</vt:lpstr>
      <vt:lpstr>Стратегические концепции</vt:lpstr>
      <vt:lpstr>Бизнес-модель и формирование бизнес-модели</vt:lpstr>
      <vt:lpstr>Формирование бизнес-модели</vt:lpstr>
      <vt:lpstr>Geschäftsmodell Бизнес решений</vt:lpstr>
      <vt:lpstr>Открытая бизнес-модель</vt:lpstr>
      <vt:lpstr>Бизнес-модель DELL – Стратегии</vt:lpstr>
      <vt:lpstr>Возможности бизнес-моделей в логистике</vt:lpstr>
      <vt:lpstr>Внешний анализ</vt:lpstr>
      <vt:lpstr>Набор инструментов – единого инструментария не существует</vt:lpstr>
      <vt:lpstr>С точки зрения клиента – Peter E. Drucker</vt:lpstr>
      <vt:lpstr>С точки зрения конкурента – пять сил Портера</vt:lpstr>
      <vt:lpstr>Отраслевой анализ – Пример</vt:lpstr>
      <vt:lpstr>Влияние отраслевой ситуации – Пример</vt:lpstr>
      <vt:lpstr>Внешний анализ с помощью PESTel</vt:lpstr>
      <vt:lpstr>Адаптивный цикл</vt:lpstr>
      <vt:lpstr>Слайд 32</vt:lpstr>
      <vt:lpstr>SWOT-анализ</vt:lpstr>
      <vt:lpstr>Отношение между вложенными усилиями и достижением целей</vt:lpstr>
      <vt:lpstr>Переход к рыночным стратегиям и культивации рынка </vt:lpstr>
      <vt:lpstr>Позиционирование</vt:lpstr>
      <vt:lpstr>Продукт-Рынок-Отношение</vt:lpstr>
      <vt:lpstr>Применение по отношению к продукту</vt:lpstr>
      <vt:lpstr>Анализ жизненного цикла</vt:lpstr>
      <vt:lpstr>Доля рынка / Матрица роста рынка в управлении портфолио </vt:lpstr>
      <vt:lpstr>Логистические задачи в соответствии с управлением портфолио</vt:lpstr>
      <vt:lpstr>Подведение итогов – Требования к руководству</vt:lpstr>
      <vt:lpstr>Управление рисками</vt:lpstr>
      <vt:lpstr>Скотти, телепортируй меня!</vt:lpstr>
      <vt:lpstr>Решения и последствия</vt:lpstr>
      <vt:lpstr>Теория принятия решений в общем</vt:lpstr>
      <vt:lpstr>Два подхода к теории принятия решений</vt:lpstr>
      <vt:lpstr>При этом неопределенность всегда присутствует</vt:lpstr>
      <vt:lpstr>Текущая ситуация</vt:lpstr>
      <vt:lpstr>Риск – это …</vt:lpstr>
      <vt:lpstr>Риск – это …</vt:lpstr>
      <vt:lpstr>Риск – это …</vt:lpstr>
      <vt:lpstr>Почему это так важно: Риски / Возможности</vt:lpstr>
      <vt:lpstr>Как реагируют компании?</vt:lpstr>
      <vt:lpstr>Управление рисками в общем</vt:lpstr>
      <vt:lpstr>Примеры стандартных логистических рисков</vt:lpstr>
      <vt:lpstr>Различные конкретные подходы</vt:lpstr>
      <vt:lpstr>Различные конкретные подходы</vt:lpstr>
      <vt:lpstr>Различные конкретные подходы</vt:lpstr>
      <vt:lpstr>Различные конкретные подходы</vt:lpstr>
      <vt:lpstr>Общее проблемное пространство RM</vt:lpstr>
      <vt:lpstr>Цель управления рисками</vt:lpstr>
      <vt:lpstr>Принципы управления рисками</vt:lpstr>
      <vt:lpstr>Стандартные мероприятия по управлению рисками</vt:lpstr>
      <vt:lpstr>Процесс управления рисками</vt:lpstr>
      <vt:lpstr>Управление непрерывностью бизнеса</vt:lpstr>
      <vt:lpstr>Матрица рисков</vt:lpstr>
      <vt:lpstr>Управление событиями</vt:lpstr>
      <vt:lpstr>Сбалансированная учетная карточка (3-е поколение)</vt:lpstr>
      <vt:lpstr>Анализ дерева отказов (FTA)</vt:lpstr>
      <vt:lpstr>Анализ дерева событий (ETA)</vt:lpstr>
      <vt:lpstr>Режим отказа и анализ последствий</vt:lpstr>
      <vt:lpstr>Режим отказа и анализ последствий</vt:lpstr>
      <vt:lpstr>Интегрированные перспективы рисков цепочки поставок</vt:lpstr>
      <vt:lpstr>Слайд 75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RESOURCES MANAGEMENT</dc:title>
  <dc:creator>Marcin</dc:creator>
  <cp:lastModifiedBy>AVVakalyuk</cp:lastModifiedBy>
  <cp:revision>123</cp:revision>
  <dcterms:created xsi:type="dcterms:W3CDTF">2014-05-09T09:03:02Z</dcterms:created>
  <dcterms:modified xsi:type="dcterms:W3CDTF">2014-07-17T03:09:24Z</dcterms:modified>
</cp:coreProperties>
</file>