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7" r:id="rId3"/>
    <p:sldId id="260" r:id="rId4"/>
    <p:sldId id="261" r:id="rId5"/>
    <p:sldId id="275" r:id="rId6"/>
    <p:sldId id="276" r:id="rId7"/>
    <p:sldId id="259" r:id="rId8"/>
    <p:sldId id="258" r:id="rId9"/>
    <p:sldId id="262" r:id="rId10"/>
    <p:sldId id="277" r:id="rId11"/>
    <p:sldId id="263" r:id="rId12"/>
    <p:sldId id="278" r:id="rId13"/>
    <p:sldId id="264" r:id="rId14"/>
    <p:sldId id="280" r:id="rId15"/>
    <p:sldId id="265" r:id="rId16"/>
    <p:sldId id="279" r:id="rId17"/>
    <p:sldId id="281" r:id="rId18"/>
    <p:sldId id="284" r:id="rId19"/>
    <p:sldId id="287" r:id="rId20"/>
    <p:sldId id="288" r:id="rId21"/>
    <p:sldId id="266" r:id="rId22"/>
    <p:sldId id="267" r:id="rId23"/>
    <p:sldId id="268" r:id="rId24"/>
    <p:sldId id="269" r:id="rId25"/>
    <p:sldId id="270" r:id="rId26"/>
    <p:sldId id="271" r:id="rId27"/>
    <p:sldId id="282" r:id="rId28"/>
    <p:sldId id="283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3AC33-2746-4D9D-8DD4-3C09A464D1C0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0D7AE-2671-4F41-9E24-C96FE33523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870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0D7AE-2671-4F41-9E24-C96FE33523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6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2692F9-B7B8-41CE-A9D0-77D988A2D1C5}" type="datetimeFigureOut">
              <a:rPr lang="ru-RU" smtClean="0"/>
              <a:t>11.04.2017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A654332-BF4D-4602-B848-803E876703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k.com/write?email=psychologist@usurt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996952"/>
            <a:ext cx="7017747" cy="1368152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Определение нервно-психического напряжения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Стратегии помощи студентам в стрессовых ситуациях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437112"/>
            <a:ext cx="5712179" cy="1524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Спиридонова А.И., психолог 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г.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Екатеринбург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2017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64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7" y="1184207"/>
            <a:ext cx="7162800" cy="41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180691" y="1881873"/>
            <a:ext cx="1" cy="882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7578" y="1639067"/>
            <a:ext cx="1326229" cy="2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/>
              <a:t>СТРЕССОР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43471" y="5596510"/>
            <a:ext cx="5760640" cy="2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dirty="0"/>
              <a:t>Уровень </a:t>
            </a:r>
            <a:r>
              <a:rPr lang="ru-RU" altLang="ru-RU" sz="1200" b="1" dirty="0" smtClean="0"/>
              <a:t>сопротивления стрессовой ситуации</a:t>
            </a:r>
            <a:endParaRPr lang="ru-RU" altLang="ru-RU" sz="1200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55776" y="2994330"/>
            <a:ext cx="1102517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11960" y="2315931"/>
            <a:ext cx="2063859" cy="3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сопротивления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437055" y="1069759"/>
            <a:ext cx="103192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084979" y="1064565"/>
            <a:ext cx="126208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660232" y="1071576"/>
            <a:ext cx="1260824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31276" y="1794690"/>
            <a:ext cx="1440160" cy="493789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степень НПН (мобилизация)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779912" y="1484784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158655" y="1484784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6"/>
          <p:cNvSpPr>
            <a:spLocks noChangeArrowheads="1"/>
          </p:cNvSpPr>
          <p:nvPr/>
        </p:nvSpPr>
        <p:spPr bwMode="auto">
          <a:xfrm rot="2522023">
            <a:off x="6769156" y="3465567"/>
            <a:ext cx="1342573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истощения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7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Вторая степень</a:t>
            </a:r>
            <a:r>
              <a:rPr lang="ru-RU" dirty="0" smtClean="0"/>
              <a:t> НПН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+mj-lt"/>
              </a:rPr>
              <a:t>Более выражены физиологические сдвиги и изменения психики</a:t>
            </a:r>
          </a:p>
          <a:p>
            <a:r>
              <a:rPr lang="ru-RU" sz="3200" dirty="0" smtClean="0">
                <a:latin typeface="+mj-lt"/>
              </a:rPr>
              <a:t> Физиологические процессы перестраиваются таким образом, чтобы обеспечить организму возможность решить более сложную задачу</a:t>
            </a:r>
          </a:p>
          <a:p>
            <a:r>
              <a:rPr lang="ru-RU" sz="3200" dirty="0" smtClean="0">
                <a:latin typeface="+mj-lt"/>
              </a:rPr>
              <a:t>Мобилизация всех  энергетических ресурсов организма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7" y="1184207"/>
            <a:ext cx="7162800" cy="41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180691" y="1881873"/>
            <a:ext cx="1" cy="882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7578" y="1639067"/>
            <a:ext cx="1326229" cy="2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/>
              <a:t>СТРЕССОР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43471" y="5596510"/>
            <a:ext cx="5760640" cy="2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dirty="0"/>
              <a:t>Уровень </a:t>
            </a:r>
            <a:r>
              <a:rPr lang="ru-RU" altLang="ru-RU" sz="1200" b="1" dirty="0" smtClean="0"/>
              <a:t>сопротивления стрессовой ситуации</a:t>
            </a:r>
            <a:endParaRPr lang="ru-RU" altLang="ru-RU" sz="1200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55776" y="2994330"/>
            <a:ext cx="1102517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11960" y="2315931"/>
            <a:ext cx="2063859" cy="3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сопротивления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437055" y="1069759"/>
            <a:ext cx="103192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084979" y="1064565"/>
            <a:ext cx="126208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660232" y="1071576"/>
            <a:ext cx="1260824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60397" y="1639067"/>
            <a:ext cx="1848391" cy="735806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II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степень НПН (мобилизация, в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т.ч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физическая)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79912" y="1484784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4288" y="1520787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6"/>
          <p:cNvSpPr>
            <a:spLocks noChangeArrowheads="1"/>
          </p:cNvSpPr>
          <p:nvPr/>
        </p:nvSpPr>
        <p:spPr bwMode="auto">
          <a:xfrm rot="2522023">
            <a:off x="6769156" y="3465567"/>
            <a:ext cx="1342573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истощения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3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Третья степень</a:t>
            </a:r>
            <a:r>
              <a:rPr lang="ru-RU" dirty="0" smtClean="0"/>
              <a:t> НПН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+mj-lt"/>
              </a:rPr>
              <a:t>Резкое снижение:</a:t>
            </a:r>
          </a:p>
          <a:p>
            <a:r>
              <a:rPr lang="ru-RU" sz="3000" dirty="0" smtClean="0">
                <a:latin typeface="+mj-lt"/>
              </a:rPr>
              <a:t>иммунитета</a:t>
            </a:r>
          </a:p>
          <a:p>
            <a:r>
              <a:rPr lang="ru-RU" sz="3000" dirty="0" smtClean="0">
                <a:latin typeface="+mj-lt"/>
              </a:rPr>
              <a:t>интеллектуальных и </a:t>
            </a:r>
          </a:p>
          <a:p>
            <a:r>
              <a:rPr lang="ru-RU" sz="3000" dirty="0" smtClean="0">
                <a:latin typeface="+mj-lt"/>
              </a:rPr>
              <a:t>энергетических ресурсов организма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9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7" y="1184207"/>
            <a:ext cx="7162800" cy="41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180691" y="1881873"/>
            <a:ext cx="1" cy="882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7578" y="1639067"/>
            <a:ext cx="1326229" cy="2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/>
              <a:t>СТРЕССОР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43471" y="5596510"/>
            <a:ext cx="5760640" cy="2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dirty="0"/>
              <a:t>Уровень </a:t>
            </a:r>
            <a:r>
              <a:rPr lang="ru-RU" altLang="ru-RU" sz="1200" b="1" dirty="0" smtClean="0"/>
              <a:t>сопротивления стрессовой ситуации</a:t>
            </a:r>
            <a:endParaRPr lang="ru-RU" altLang="ru-RU" sz="1200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55776" y="2994330"/>
            <a:ext cx="1102517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11960" y="2315931"/>
            <a:ext cx="2063859" cy="3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сопротивления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 rot="2522023">
            <a:off x="7180785" y="2972395"/>
            <a:ext cx="1342573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истощения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437055" y="1069759"/>
            <a:ext cx="103192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084979" y="1064565"/>
            <a:ext cx="126208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660232" y="1071576"/>
            <a:ext cx="1260824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III</a:t>
            </a:r>
            <a:endParaRPr lang="ru-RU" altLang="ru-RU" sz="2400" dirty="0">
              <a:latin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79912" y="1484784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00031" y="1556792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759871" y="3104964"/>
            <a:ext cx="1440160" cy="493789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III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степень НПН (истощение)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Четвертая степень</a:t>
            </a:r>
            <a:r>
              <a:rPr lang="ru-RU" dirty="0" smtClean="0"/>
              <a:t> НПН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 smtClean="0">
                <a:latin typeface="+mj-lt"/>
              </a:rPr>
              <a:t>невроз, который требует лечения в рамках специализированной клиники</a:t>
            </a:r>
            <a:endParaRPr lang="ru-RU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26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7" y="1184207"/>
            <a:ext cx="7162800" cy="41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180691" y="1881873"/>
            <a:ext cx="1" cy="882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7578" y="1639067"/>
            <a:ext cx="1326229" cy="2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/>
              <a:t>СТРЕССОР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43471" y="5596510"/>
            <a:ext cx="5760640" cy="2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dirty="0"/>
              <a:t>Уровень </a:t>
            </a:r>
            <a:r>
              <a:rPr lang="ru-RU" altLang="ru-RU" sz="1200" b="1" dirty="0" smtClean="0"/>
              <a:t>сопротивления стрессовой ситуации</a:t>
            </a:r>
            <a:endParaRPr lang="ru-RU" altLang="ru-RU" sz="1200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55776" y="2994330"/>
            <a:ext cx="1102517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11960" y="2315931"/>
            <a:ext cx="2063859" cy="3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сопротивления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 rot="2522023">
            <a:off x="7249770" y="3024940"/>
            <a:ext cx="1342573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истощения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437055" y="1069759"/>
            <a:ext cx="103192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084979" y="1064565"/>
            <a:ext cx="126208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660232" y="1071576"/>
            <a:ext cx="1260824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3933056"/>
            <a:ext cx="864096" cy="936104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IV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степень НПН (невроз)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79912" y="1484784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4288" y="1524363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7" y="1184207"/>
            <a:ext cx="7162800" cy="41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180691" y="1881873"/>
            <a:ext cx="1" cy="882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7578" y="1639067"/>
            <a:ext cx="1326229" cy="2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/>
              <a:t>СТРЕССОР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43471" y="5596510"/>
            <a:ext cx="5760640" cy="2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dirty="0"/>
              <a:t>Уровень </a:t>
            </a:r>
            <a:r>
              <a:rPr lang="ru-RU" altLang="ru-RU" sz="1200" b="1" dirty="0" smtClean="0"/>
              <a:t>сопротивления стрессовой ситуации</a:t>
            </a:r>
            <a:endParaRPr lang="ru-RU" altLang="ru-RU" sz="1200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55776" y="2994330"/>
            <a:ext cx="1102517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11960" y="2315931"/>
            <a:ext cx="2063859" cy="3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сопротивления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 rot="2522023">
            <a:off x="7249770" y="3024940"/>
            <a:ext cx="1342573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истощения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437055" y="1069759"/>
            <a:ext cx="103192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084979" y="1064565"/>
            <a:ext cx="126208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660232" y="1071576"/>
            <a:ext cx="1260824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64288" y="3933056"/>
            <a:ext cx="864096" cy="936104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</a:rPr>
              <a:t>IV </a:t>
            </a:r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степень НПН (невроз)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79912" y="1484784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64288" y="1524363"/>
            <a:ext cx="0" cy="3096344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695528" y="3104964"/>
            <a:ext cx="1440160" cy="493789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III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степень НПН (истощение)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5897" y="1645887"/>
            <a:ext cx="1848391" cy="735806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II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степень НПН (мобилизация, в </a:t>
            </a:r>
            <a:r>
              <a:rPr lang="ru-RU" sz="1400" dirty="0" err="1" smtClean="0">
                <a:solidFill>
                  <a:schemeClr val="accent6">
                    <a:lumMod val="50000"/>
                  </a:schemeClr>
                </a:solidFill>
              </a:rPr>
              <a:t>т.ч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. физическая)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31276" y="1794690"/>
            <a:ext cx="1440160" cy="493789"/>
          </a:xfrm>
          <a:prstGeom prst="round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I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степень НПН (мобилизация)</a:t>
            </a:r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3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/>
              <a:t>Признаки стрессового напряжения (в свободной интерпретации, по Шефферу</a:t>
            </a:r>
            <a:r>
              <a:rPr lang="ru-RU" sz="2800" i="1" dirty="0" smtClean="0"/>
              <a:t>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060848"/>
            <a:ext cx="6349320" cy="39740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Невозможность сосредоточиться на чем-либо.</a:t>
            </a:r>
          </a:p>
          <a:p>
            <a:pPr marL="0" indent="0">
              <a:buNone/>
            </a:pPr>
            <a:r>
              <a:rPr lang="ru-RU" dirty="0"/>
              <a:t>2. Слишком частые ошибки в работе.</a:t>
            </a:r>
          </a:p>
          <a:p>
            <a:pPr marL="0" indent="0">
              <a:buNone/>
            </a:pPr>
            <a:r>
              <a:rPr lang="ru-RU" dirty="0"/>
              <a:t>3. Ухудшение памяти.</a:t>
            </a:r>
          </a:p>
          <a:p>
            <a:pPr marL="0" indent="0">
              <a:buNone/>
            </a:pPr>
            <a:r>
              <a:rPr lang="ru-RU" dirty="0"/>
              <a:t>4. Слишком частое возникновение чувства усталости.</a:t>
            </a:r>
          </a:p>
          <a:p>
            <a:pPr marL="0" indent="0">
              <a:buNone/>
            </a:pPr>
            <a:r>
              <a:rPr lang="ru-RU" dirty="0"/>
              <a:t>5. Очень быстрая речь.</a:t>
            </a:r>
          </a:p>
          <a:p>
            <a:pPr marL="0" indent="0">
              <a:buNone/>
            </a:pPr>
            <a:r>
              <a:rPr lang="ru-RU" dirty="0"/>
              <a:t>6. Довольно частые боли (голова, спина, область желудка).</a:t>
            </a:r>
          </a:p>
          <a:p>
            <a:pPr marL="0" indent="0">
              <a:buNone/>
            </a:pPr>
            <a:r>
              <a:rPr lang="ru-RU" dirty="0"/>
              <a:t>7. Повышенная возбудимость.</a:t>
            </a:r>
          </a:p>
          <a:p>
            <a:pPr marL="0" indent="0">
              <a:buNone/>
            </a:pPr>
            <a:r>
              <a:rPr lang="ru-RU" dirty="0"/>
              <a:t>8. Работа не доставляет прежней радости.</a:t>
            </a:r>
          </a:p>
          <a:p>
            <a:pPr marL="0" indent="0">
              <a:buNone/>
            </a:pPr>
            <a:r>
              <a:rPr lang="ru-RU" dirty="0"/>
              <a:t>9. Потеря чувства юмора.</a:t>
            </a:r>
          </a:p>
          <a:p>
            <a:pPr marL="0" indent="0">
              <a:buNone/>
            </a:pPr>
            <a:r>
              <a:rPr lang="ru-RU" dirty="0"/>
              <a:t>12. Постоянное ощущение недоедания.</a:t>
            </a:r>
          </a:p>
          <a:p>
            <a:pPr marL="0" indent="0">
              <a:buNone/>
            </a:pPr>
            <a:r>
              <a:rPr lang="ru-RU" dirty="0"/>
              <a:t>13. Пропадает аппетит, вообще потерян вкус к еде.</a:t>
            </a:r>
          </a:p>
          <a:p>
            <a:pPr marL="0" indent="0">
              <a:buNone/>
            </a:pPr>
            <a:r>
              <a:rPr lang="ru-RU" dirty="0"/>
              <a:t>14. Невозможность вовремя закончить работу.</a:t>
            </a:r>
          </a:p>
          <a:p>
            <a:endParaRPr lang="ru-RU" dirty="0"/>
          </a:p>
        </p:txBody>
      </p:sp>
      <p:pic>
        <p:nvPicPr>
          <p:cNvPr id="8194" name="Picture 2" descr="Картинки по запросу стрессоустойчивос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05064"/>
            <a:ext cx="1824204" cy="136815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imptomer.ru/images/health/825-vliyan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"/>
          <a:stretch/>
        </p:blipFill>
        <p:spPr bwMode="auto">
          <a:xfrm>
            <a:off x="1837200" y="764704"/>
            <a:ext cx="5619750" cy="551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1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Нервно-психическое напряжение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671777" cy="3603812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/>
              <a:t>Понятие </a:t>
            </a:r>
            <a:r>
              <a:rPr lang="ru-RU" dirty="0"/>
              <a:t> </a:t>
            </a:r>
            <a:r>
              <a:rPr lang="ru-RU" dirty="0" smtClean="0"/>
              <a:t>«нервно-психическое напряжение» (НПН) знакомо нам в контексте более широкого и популярного понятия  «стресс». </a:t>
            </a:r>
          </a:p>
          <a:p>
            <a:pPr marL="0" lvl="0" indent="0">
              <a:buNone/>
            </a:pPr>
            <a:endParaRPr lang="ru-RU" dirty="0" smtClean="0"/>
          </a:p>
          <a:p>
            <a:pPr algn="just"/>
            <a:r>
              <a:rPr lang="ru-RU" dirty="0" smtClean="0"/>
              <a:t>«Стресс» </a:t>
            </a:r>
            <a:r>
              <a:rPr lang="ru-RU" dirty="0"/>
              <a:t>– многоплановое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понятие</a:t>
            </a:r>
            <a:r>
              <a:rPr lang="ru-RU" dirty="0"/>
              <a:t>, </a:t>
            </a:r>
            <a:r>
              <a:rPr lang="ru-RU" dirty="0" smtClean="0"/>
              <a:t>впервые введенное</a:t>
            </a:r>
          </a:p>
          <a:p>
            <a:pPr marL="0" indent="0" algn="just">
              <a:buNone/>
            </a:pPr>
            <a:r>
              <a:rPr lang="ru-RU" dirty="0" err="1" smtClean="0"/>
              <a:t>америанским</a:t>
            </a:r>
            <a:r>
              <a:rPr lang="ru-RU" dirty="0" smtClean="0"/>
              <a:t> физиологом </a:t>
            </a:r>
          </a:p>
          <a:p>
            <a:pPr marL="0" indent="0" algn="just">
              <a:buNone/>
            </a:pP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Уолтером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Кэнноном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lvl="0"/>
            <a:endParaRPr lang="ru-RU" dirty="0" smtClean="0"/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Walter Bradford Cannon 1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29000"/>
            <a:ext cx="20002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30515" y="5903188"/>
            <a:ext cx="907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У. </a:t>
            </a:r>
            <a:r>
              <a:rPr lang="ru-RU" sz="1400" dirty="0" err="1" smtClean="0"/>
              <a:t>Кэннон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74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Как куратор может помочь своим </a:t>
            </a:r>
            <a:r>
              <a:rPr lang="ru-RU" sz="3200" dirty="0" smtClean="0"/>
              <a:t>студентам справиться </a:t>
            </a:r>
            <a:r>
              <a:rPr lang="ru-RU" sz="3200" dirty="0"/>
              <a:t>со стрессом?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6349319" cy="3603812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Кураторский час</a:t>
            </a:r>
          </a:p>
          <a:p>
            <a:pPr marL="0" indent="0">
              <a:buNone/>
            </a:pPr>
            <a:r>
              <a:rPr lang="ru-RU" dirty="0" smtClean="0"/>
              <a:t>Вы можете рассказать своим студентам о том, что такое стресс и как с ним справляться используя методы регуляции психического напряжения.</a:t>
            </a:r>
            <a:endParaRPr lang="ru-RU" dirty="0"/>
          </a:p>
        </p:txBody>
      </p:sp>
      <p:pic>
        <p:nvPicPr>
          <p:cNvPr id="13314" name="Picture 2" descr="Картинки по запросу семинар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9"/>
          <a:stretch/>
        </p:blipFill>
        <p:spPr bwMode="auto">
          <a:xfrm>
            <a:off x="3131840" y="4077072"/>
            <a:ext cx="3039631" cy="21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Регуляция стрессовых состояний и психического перенапряжения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000" dirty="0" smtClean="0">
                <a:latin typeface="+mj-lt"/>
              </a:rPr>
              <a:t>Метод отвлечения</a:t>
            </a:r>
          </a:p>
          <a:p>
            <a:pPr lvl="0"/>
            <a:r>
              <a:rPr lang="ru-RU" sz="3000" dirty="0" smtClean="0">
                <a:latin typeface="+mj-lt"/>
              </a:rPr>
              <a:t>Метод самоприказа</a:t>
            </a:r>
          </a:p>
          <a:p>
            <a:pPr lvl="0"/>
            <a:r>
              <a:rPr lang="ru-RU" sz="3000" dirty="0" smtClean="0">
                <a:latin typeface="+mj-lt"/>
              </a:rPr>
              <a:t>Метод регуляции дыхания</a:t>
            </a:r>
          </a:p>
          <a:p>
            <a:pPr lvl="0"/>
            <a:r>
              <a:rPr lang="ru-RU" sz="3000" dirty="0" smtClean="0">
                <a:latin typeface="+mj-lt"/>
              </a:rPr>
              <a:t>Метод сосредоточения внимания</a:t>
            </a:r>
          </a:p>
          <a:p>
            <a:pPr lvl="0"/>
            <a:r>
              <a:rPr lang="ru-RU" sz="3000" dirty="0" smtClean="0">
                <a:latin typeface="+mj-lt"/>
              </a:rPr>
              <a:t>Метод мышечного расслабления</a:t>
            </a:r>
            <a:endParaRPr lang="ru-RU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9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Метод отвлечения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844824"/>
            <a:ext cx="7272808" cy="4464496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+mj-lt"/>
              </a:rPr>
              <a:t>произвольное переключение внимания с одного объекта на другой</a:t>
            </a:r>
          </a:p>
          <a:p>
            <a:endParaRPr lang="ru-RU" sz="3000" dirty="0" smtClean="0">
              <a:latin typeface="+mj-lt"/>
            </a:endParaRPr>
          </a:p>
          <a:p>
            <a:pPr>
              <a:buNone/>
            </a:pPr>
            <a:r>
              <a:rPr lang="ru-RU" sz="3000" dirty="0" smtClean="0">
                <a:latin typeface="+mj-lt"/>
              </a:rPr>
              <a:t>   </a:t>
            </a:r>
            <a:r>
              <a:rPr lang="ru-RU" sz="3000" b="1" i="1" dirty="0" smtClean="0">
                <a:latin typeface="+mj-lt"/>
              </a:rPr>
              <a:t>Эффективен при: </a:t>
            </a:r>
          </a:p>
          <a:p>
            <a:r>
              <a:rPr lang="ru-RU" sz="3000" dirty="0" smtClean="0">
                <a:latin typeface="+mj-lt"/>
              </a:rPr>
              <a:t>навязчивых мыслях, </a:t>
            </a:r>
          </a:p>
          <a:p>
            <a:r>
              <a:rPr lang="ru-RU" sz="3000" dirty="0" smtClean="0">
                <a:latin typeface="+mj-lt"/>
              </a:rPr>
              <a:t>отрицательных эмоциях</a:t>
            </a:r>
          </a:p>
          <a:p>
            <a:r>
              <a:rPr lang="ru-RU" sz="3000" dirty="0" smtClean="0">
                <a:latin typeface="+mj-lt"/>
              </a:rPr>
              <a:t>чрезмерном эмоциональном возбуждении</a:t>
            </a:r>
            <a:endParaRPr lang="ru-RU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Метод самоприказа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dirty="0" smtClean="0">
                <a:latin typeface="+mj-lt"/>
              </a:rPr>
              <a:t>Сознательное побуждение себя к выполнению очень трудных и сложных действий, создание внутреннего состояния уверенности в том, что эти действия будут выполнены. </a:t>
            </a:r>
          </a:p>
          <a:p>
            <a:endParaRPr lang="ru-RU" sz="3200" dirty="0" smtClean="0">
              <a:latin typeface="+mj-lt"/>
            </a:endParaRPr>
          </a:p>
          <a:p>
            <a:r>
              <a:rPr lang="ru-RU" sz="3200" b="1" i="1" dirty="0" smtClean="0">
                <a:latin typeface="+mj-lt"/>
              </a:rPr>
              <a:t>Например:</a:t>
            </a:r>
            <a:r>
              <a:rPr lang="ru-RU" sz="3200" dirty="0" smtClean="0">
                <a:latin typeface="+mj-lt"/>
              </a:rPr>
              <a:t> «Я могу сделать... Я должен(а) преодолеть...», — и т. п.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4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13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Метод регуляции дыхания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3284984"/>
            <a:ext cx="6408712" cy="273630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+mj-lt"/>
              </a:rPr>
              <a:t>  </a:t>
            </a:r>
            <a:r>
              <a:rPr lang="ru-RU" sz="3000" dirty="0" smtClean="0">
                <a:latin typeface="+mj-lt"/>
              </a:rPr>
              <a:t>Повторение сочетаний глубокого вдоха с последующим продолжительным выдохом</a:t>
            </a:r>
          </a:p>
          <a:p>
            <a:pPr algn="ctr"/>
            <a:endParaRPr lang="ru-RU" sz="3000" dirty="0" smtClean="0">
              <a:latin typeface="+mj-lt"/>
            </a:endParaRPr>
          </a:p>
          <a:p>
            <a:pPr algn="ctr"/>
            <a:r>
              <a:rPr lang="ru-RU" sz="3000" dirty="0" smtClean="0">
                <a:latin typeface="+mj-lt"/>
              </a:rPr>
              <a:t>Независимо от типа дыхания (утреннее или вечернее), оно должно оставаться брюшным, а не грудным!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выдо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787786" cy="15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0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 сосредоточения внимания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44824"/>
            <a:ext cx="6124397" cy="2664296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+mj-lt"/>
              </a:rPr>
              <a:t>В мозгу одновременно не могут присутствовать два крупных объекта внимания. Один из них неизменно притягивает к себе всю нервную активность</a:t>
            </a:r>
          </a:p>
          <a:p>
            <a:endParaRPr lang="ru-RU" dirty="0"/>
          </a:p>
        </p:txBody>
      </p:sp>
      <p:pic>
        <p:nvPicPr>
          <p:cNvPr id="14338" name="Picture 2" descr="Картинки по запросу сосредоточение вним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808312" cy="157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 мышечного расслабления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latin typeface="+mj-lt"/>
              </a:rPr>
              <a:t>Цель — вызвать ощущение тяжести и теплоты в определенных группах мышц или конечностях </a:t>
            </a:r>
          </a:p>
        </p:txBody>
      </p:sp>
      <p:pic>
        <p:nvPicPr>
          <p:cNvPr id="7172" name="Picture 4" descr="Картинки по запросу расслабление мыш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3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/>
              <a:t>Как куратор может помочь своим подопечным справиться со стрессом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4974" y="1988840"/>
            <a:ext cx="6493335" cy="3603812"/>
          </a:xfrm>
        </p:spPr>
        <p:txBody>
          <a:bodyPr>
            <a:normAutofit/>
          </a:bodyPr>
          <a:lstStyle/>
          <a:p>
            <a:pPr lvl="0"/>
            <a:r>
              <a:rPr lang="ru-RU" b="1" dirty="0" err="1" smtClean="0"/>
              <a:t>Проактивность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-  поинтересоваться </a:t>
            </a:r>
            <a:r>
              <a:rPr lang="ru-RU" dirty="0"/>
              <a:t>«Все ли в порядке?», </a:t>
            </a:r>
            <a:r>
              <a:rPr lang="ru-RU" dirty="0" smtClean="0"/>
              <a:t>просто спросить «Как </a:t>
            </a:r>
            <a:r>
              <a:rPr lang="ru-RU" dirty="0"/>
              <a:t>дела</a:t>
            </a:r>
            <a:r>
              <a:rPr lang="ru-RU" dirty="0" smtClean="0"/>
              <a:t>?», выстраивать коммуникацию со студентами.</a:t>
            </a:r>
          </a:p>
          <a:p>
            <a:pPr lvl="0"/>
            <a:r>
              <a:rPr lang="ru-RU" dirty="0"/>
              <a:t>Спросить нуждается ли конкретный студент в </a:t>
            </a:r>
            <a:r>
              <a:rPr lang="ru-RU" dirty="0" smtClean="0"/>
              <a:t>помощи.</a:t>
            </a:r>
            <a:endParaRPr lang="ru-RU" dirty="0"/>
          </a:p>
          <a:p>
            <a:pPr lvl="0"/>
            <a:r>
              <a:rPr lang="ru-RU" dirty="0" smtClean="0"/>
              <a:t>Предложить </a:t>
            </a:r>
            <a:r>
              <a:rPr lang="ru-RU" dirty="0"/>
              <a:t>посильную помощь (как вариант информация – кто может помочь, где искать помощь еще, контакты специалиста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6148" name="Picture 4" descr="Картинки по запросу настав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440" y="5040220"/>
            <a:ext cx="1790935" cy="1247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 куратор может помочь своим студентам справиться со стрессом?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19257"/>
            <a:ext cx="3757032" cy="360381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dirty="0"/>
              <a:t>Записать всю </a:t>
            </a:r>
            <a:r>
              <a:rPr lang="ru-RU" dirty="0" smtClean="0"/>
              <a:t>группу на тренинг к психологам:</a:t>
            </a:r>
            <a:endParaRPr lang="ru-RU" dirty="0"/>
          </a:p>
          <a:p>
            <a:pPr lvl="0"/>
            <a:r>
              <a:rPr lang="ru-RU" dirty="0"/>
              <a:t>Тренинг для студенческой группы </a:t>
            </a:r>
            <a:r>
              <a:rPr lang="ru-RU" b="1" dirty="0"/>
              <a:t>«Подготовка к сессии»</a:t>
            </a:r>
          </a:p>
          <a:p>
            <a:pPr marL="0" lvl="0" indent="0">
              <a:buNone/>
            </a:pPr>
            <a:r>
              <a:rPr lang="ru-RU" dirty="0"/>
              <a:t>Или предложить студентам записаться на занятия в мини-группе в комнате психологической разгрузки </a:t>
            </a:r>
            <a:r>
              <a:rPr lang="ru-RU" b="1" dirty="0"/>
              <a:t>«Как справиться со стрессом?»</a:t>
            </a:r>
          </a:p>
          <a:p>
            <a:endParaRPr lang="ru-RU" dirty="0"/>
          </a:p>
        </p:txBody>
      </p:sp>
      <p:pic>
        <p:nvPicPr>
          <p:cNvPr id="4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0026"/>
            <a:ext cx="274316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4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Как куратор может помочь своим студентам справиться со стрессом?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1" y="2132855"/>
            <a:ext cx="4333095" cy="359021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Вы можете рассказать студенту о том, что у него есть возможность обратиться к психологу с вопросом и сделать это бесплатно.</a:t>
            </a:r>
          </a:p>
          <a:p>
            <a:endParaRPr lang="ru-RU" dirty="0" smtClean="0"/>
          </a:p>
          <a:p>
            <a:r>
              <a:rPr lang="ru-RU" dirty="0" smtClean="0"/>
              <a:t>МЫ НАХОДИМСЯ в </a:t>
            </a:r>
            <a:r>
              <a:rPr lang="ru-RU" dirty="0"/>
              <a:t>ауд. Б3-62 (УВВР)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 </a:t>
            </a:r>
            <a:r>
              <a:rPr lang="ru-RU" dirty="0">
                <a:hlinkClick r:id="rId2"/>
              </a:rPr>
              <a:t>psychologist@usurt.ru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тел. 221-25-08</a:t>
            </a:r>
            <a:endParaRPr lang="ru-RU" dirty="0" smtClean="0"/>
          </a:p>
        </p:txBody>
      </p:sp>
      <p:pic>
        <p:nvPicPr>
          <p:cNvPr id="10242" name="Picture 2" descr="https://pp.userapi.com/c639418/v639418025/5543/NgQ7QPFx2A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527" y="2492895"/>
            <a:ext cx="2088232" cy="208823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3501008"/>
            <a:ext cx="6196405" cy="3603812"/>
          </a:xfrm>
        </p:spPr>
        <p:txBody>
          <a:bodyPr/>
          <a:lstStyle/>
          <a:p>
            <a:endParaRPr lang="ru-RU" i="1" dirty="0" smtClean="0"/>
          </a:p>
          <a:p>
            <a:pPr marL="0" indent="0">
              <a:buNone/>
            </a:pPr>
            <a:endParaRPr lang="ru-RU" i="1" dirty="0" smtClean="0"/>
          </a:p>
          <a:p>
            <a:r>
              <a:rPr lang="ru-RU" i="1" dirty="0" smtClean="0"/>
              <a:t>Стресс </a:t>
            </a:r>
            <a:r>
              <a:rPr lang="ru-RU" i="1" dirty="0"/>
              <a:t>есть </a:t>
            </a:r>
            <a:r>
              <a:rPr lang="ru-RU" b="1" i="1" dirty="0"/>
              <a:t>неспецифический ответ </a:t>
            </a:r>
            <a:r>
              <a:rPr lang="ru-RU" i="1" dirty="0"/>
              <a:t>организма на любое предъявленное ему требование.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					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Ганс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Селье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36712"/>
            <a:ext cx="2520280" cy="32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Группа психологической службы </a:t>
            </a:r>
            <a:r>
              <a:rPr lang="ru-RU" sz="2800" dirty="0" err="1" smtClean="0"/>
              <a:t>УрГУПС</a:t>
            </a:r>
            <a:r>
              <a:rPr lang="ru-RU" sz="2800" dirty="0" smtClean="0"/>
              <a:t> в </a:t>
            </a:r>
            <a:r>
              <a:rPr lang="ru-RU" sz="2800" dirty="0" err="1" smtClean="0"/>
              <a:t>ВКонтакте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805" y="1916832"/>
            <a:ext cx="6196405" cy="36038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Психологическая </a:t>
            </a:r>
            <a:r>
              <a:rPr lang="ru-RU" sz="3600" dirty="0"/>
              <a:t>служба </a:t>
            </a:r>
            <a:r>
              <a:rPr lang="ru-RU" sz="3600" dirty="0" err="1" smtClean="0"/>
              <a:t>УрГУПС</a:t>
            </a:r>
            <a:endParaRPr lang="ru-RU" sz="3600" dirty="0"/>
          </a:p>
          <a:p>
            <a:pPr marL="0" indent="0" algn="ctr">
              <a:buNone/>
            </a:pPr>
            <a:r>
              <a:rPr lang="en-US" sz="3600" dirty="0"/>
              <a:t>https://</a:t>
            </a:r>
            <a:r>
              <a:rPr lang="en-US" sz="3600" dirty="0" smtClean="0"/>
              <a:t>vk.com/</a:t>
            </a:r>
            <a:r>
              <a:rPr lang="en-US" sz="3600" b="1" dirty="0" smtClean="0"/>
              <a:t>psy_usurt</a:t>
            </a:r>
            <a:endParaRPr lang="ru-RU" sz="36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s://pp.userapi.com/c837228/v837228025/27a9e/jdkrUy3qvu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6" b="34176"/>
          <a:stretch/>
        </p:blipFill>
        <p:spPr bwMode="auto">
          <a:xfrm>
            <a:off x="1619672" y="4149080"/>
            <a:ext cx="6048672" cy="191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8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Психологический стресс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В дальнейшем, ученые разделили физиологическое и психическое проявление </a:t>
            </a:r>
            <a:r>
              <a:rPr lang="ru-RU" dirty="0"/>
              <a:t>синдрома, описанного </a:t>
            </a:r>
            <a:r>
              <a:rPr lang="ru-RU" dirty="0" err="1"/>
              <a:t>Г.Селье</a:t>
            </a:r>
            <a:r>
              <a:rPr lang="ru-RU" dirty="0"/>
              <a:t>, </a:t>
            </a:r>
            <a:r>
              <a:rPr lang="ru-RU" dirty="0" smtClean="0"/>
              <a:t>психическому было </a:t>
            </a:r>
            <a:r>
              <a:rPr lang="ru-RU" dirty="0"/>
              <a:t>присвоено наименование «психологический стресс» - что сделал Р. </a:t>
            </a:r>
            <a:r>
              <a:rPr lang="ru-RU" dirty="0" err="1"/>
              <a:t>Лазарус</a:t>
            </a:r>
            <a:r>
              <a:rPr lang="ru-RU" dirty="0"/>
              <a:t> и его </a:t>
            </a:r>
            <a:r>
              <a:rPr lang="ru-RU" dirty="0" smtClean="0"/>
              <a:t>коллеги. </a:t>
            </a:r>
          </a:p>
          <a:p>
            <a:pPr algn="just"/>
            <a:r>
              <a:rPr lang="ru-RU" dirty="0" smtClean="0"/>
              <a:t>Они определяли </a:t>
            </a:r>
            <a:r>
              <a:rPr lang="ru-RU" dirty="0"/>
              <a:t>психологический стресс как </a:t>
            </a:r>
            <a:r>
              <a:rPr lang="ru-RU" b="1" i="1" dirty="0"/>
              <a:t>комплексную реакцию человека на особенности взаимодействия между личностью и окружающим миром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28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800" dirty="0"/>
              <a:t>ФАЗЫ РАЗВИТИЯ СТРЕССА</a:t>
            </a:r>
            <a:br>
              <a:rPr lang="ru-RU" altLang="ru-RU" sz="2800" dirty="0"/>
            </a:br>
            <a:r>
              <a:rPr lang="ru-RU" altLang="ru-RU" sz="2800" dirty="0"/>
              <a:t>(Г. </a:t>
            </a:r>
            <a:r>
              <a:rPr lang="ru-RU" altLang="ru-RU" sz="2800" dirty="0" err="1" smtClean="0"/>
              <a:t>Селье</a:t>
            </a:r>
            <a:r>
              <a:rPr lang="ru-RU" altLang="ru-RU" sz="2800" dirty="0" smtClean="0"/>
              <a:t>):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ru-RU" u="sng" dirty="0"/>
              <a:t>1 фаза.</a:t>
            </a:r>
            <a:r>
              <a:rPr lang="ru-RU" altLang="ru-RU" dirty="0"/>
              <a:t> </a:t>
            </a:r>
            <a:r>
              <a:rPr lang="ru-RU" altLang="ru-RU" i="1" dirty="0" smtClean="0"/>
              <a:t>Фаза тревоги </a:t>
            </a:r>
            <a:r>
              <a:rPr lang="ru-RU" altLang="ru-RU" dirty="0" smtClean="0"/>
              <a:t>(фаза мобилизации ресурсов </a:t>
            </a:r>
            <a:r>
              <a:rPr lang="ru-RU" altLang="ru-RU" dirty="0"/>
              <a:t>в ответ на действие стрессора (внешние факторы среды</a:t>
            </a:r>
            <a:r>
              <a:rPr lang="ru-RU" altLang="ru-RU" dirty="0" smtClean="0"/>
              <a:t>).</a:t>
            </a:r>
            <a:endParaRPr lang="ru-RU" altLang="ru-RU" dirty="0"/>
          </a:p>
          <a:p>
            <a:pPr>
              <a:buNone/>
            </a:pPr>
            <a:r>
              <a:rPr lang="ru-RU" altLang="ru-RU" u="sng" dirty="0"/>
              <a:t>2 фаза.</a:t>
            </a:r>
            <a:r>
              <a:rPr lang="ru-RU" altLang="ru-RU" dirty="0"/>
              <a:t> </a:t>
            </a:r>
            <a:r>
              <a:rPr lang="ru-RU" i="1" dirty="0"/>
              <a:t>Фаза сопротивления. </a:t>
            </a:r>
            <a:r>
              <a:rPr lang="ru-RU" dirty="0" smtClean="0"/>
              <a:t>(п</a:t>
            </a:r>
            <a:r>
              <a:rPr lang="ru-RU" altLang="ru-RU" dirty="0" smtClean="0"/>
              <a:t>оведенческие </a:t>
            </a:r>
            <a:r>
              <a:rPr lang="ru-RU" altLang="ru-RU" dirty="0"/>
              <a:t>реакции, направленные на преодоление стрессового </a:t>
            </a:r>
            <a:r>
              <a:rPr lang="ru-RU" altLang="ru-RU" dirty="0" smtClean="0"/>
              <a:t>фактора, тревога практически отступает)</a:t>
            </a:r>
            <a:endParaRPr lang="ru-RU" altLang="ru-RU" dirty="0"/>
          </a:p>
          <a:p>
            <a:pPr>
              <a:buNone/>
            </a:pPr>
            <a:r>
              <a:rPr lang="ru-RU" altLang="ru-RU" u="sng" dirty="0"/>
              <a:t>3 фаза.</a:t>
            </a:r>
            <a:r>
              <a:rPr lang="ru-RU" altLang="ru-RU" dirty="0"/>
              <a:t> Истощение приспособительных возможностей.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9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7" y="1184207"/>
            <a:ext cx="7162800" cy="418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3"/>
          <p:cNvSpPr>
            <a:spLocks noChangeShapeType="1"/>
          </p:cNvSpPr>
          <p:nvPr/>
        </p:nvSpPr>
        <p:spPr bwMode="auto">
          <a:xfrm flipH="1">
            <a:off x="2180691" y="1881873"/>
            <a:ext cx="1" cy="882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7578" y="1639067"/>
            <a:ext cx="1326229" cy="24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/>
              <a:t>СТРЕССОР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43471" y="5596510"/>
            <a:ext cx="5760640" cy="2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200" b="1" dirty="0"/>
              <a:t>Уровень </a:t>
            </a:r>
            <a:r>
              <a:rPr lang="ru-RU" altLang="ru-RU" sz="1200" b="1" dirty="0" smtClean="0"/>
              <a:t>сопротивления стрессовой ситуации</a:t>
            </a:r>
            <a:endParaRPr lang="ru-RU" altLang="ru-RU" sz="1200" b="1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2555776" y="2994330"/>
            <a:ext cx="1102517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</a:t>
            </a:r>
            <a:r>
              <a:rPr lang="ru-RU" alt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тревоги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4211960" y="2315931"/>
            <a:ext cx="2063859" cy="30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сопротивления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 rot="2522023">
            <a:off x="6769156" y="3465567"/>
            <a:ext cx="1342573" cy="411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Фаза истощения</a:t>
            </a:r>
            <a:endParaRPr lang="ru-RU" alt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437055" y="1069759"/>
            <a:ext cx="103192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4084979" y="1064565"/>
            <a:ext cx="1262088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</a:t>
            </a: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6660232" y="1071576"/>
            <a:ext cx="1260824" cy="22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 altLang="ru-RU" sz="2400" dirty="0">
                <a:latin typeface="Times New Roman" pitchFamily="18" charset="0"/>
              </a:rPr>
              <a:t>III</a:t>
            </a:r>
            <a:endParaRPr lang="ru-RU" altLang="ru-RU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/>
              <a:t>Что такое нервно-психическое напряжение?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i="1" dirty="0"/>
              <a:t>Нервно-психическое напряжение (НПН) — особое психическое состояние, возникающее  у человека действующего в тяжелых, непривычных для психики условиях – при </a:t>
            </a:r>
            <a:r>
              <a:rPr lang="ru-RU" b="1" i="1" dirty="0"/>
              <a:t>дефиците времени</a:t>
            </a:r>
            <a:r>
              <a:rPr lang="ru-RU" i="1" dirty="0"/>
              <a:t>, </a:t>
            </a:r>
            <a:r>
              <a:rPr lang="ru-RU" b="1" i="1" dirty="0"/>
              <a:t>информации</a:t>
            </a:r>
            <a:r>
              <a:rPr lang="ru-RU" i="1" dirty="0"/>
              <a:t>, </a:t>
            </a:r>
            <a:r>
              <a:rPr lang="ru-RU" b="1" i="1" dirty="0"/>
              <a:t>высоком уровне требований</a:t>
            </a:r>
            <a:r>
              <a:rPr lang="ru-RU" i="1" dirty="0"/>
              <a:t> к </a:t>
            </a:r>
            <a:r>
              <a:rPr lang="ru-RU" b="1" i="1" dirty="0"/>
              <a:t>качеству</a:t>
            </a:r>
            <a:r>
              <a:rPr lang="ru-RU" i="1" dirty="0"/>
              <a:t> и </a:t>
            </a:r>
            <a:r>
              <a:rPr lang="ru-RU" b="1" i="1" dirty="0"/>
              <a:t>объему</a:t>
            </a:r>
            <a:r>
              <a:rPr lang="ru-RU" i="1" dirty="0"/>
              <a:t> результатов деятельности и </a:t>
            </a:r>
            <a:r>
              <a:rPr lang="ru-RU" i="1" dirty="0" smtClean="0"/>
              <a:t>высокой степени </a:t>
            </a:r>
            <a:r>
              <a:rPr lang="ru-RU" b="1" i="1" dirty="0" smtClean="0"/>
              <a:t>ответственности </a:t>
            </a:r>
            <a:r>
              <a:rPr lang="ru-RU" b="1" i="1" dirty="0"/>
              <a:t>за возможную неудачу</a:t>
            </a:r>
            <a:r>
              <a:rPr lang="ru-RU" dirty="0"/>
              <a:t>. </a:t>
            </a: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Доктор </a:t>
            </a:r>
            <a:r>
              <a:rPr lang="ru-RU" dirty="0"/>
              <a:t>психологических наук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Т.А. Немчин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8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Каково же соотношение понятий «нервно-психическое напряжение» и «стресс»?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2311068" y="1929964"/>
            <a:ext cx="4178730" cy="41787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endParaRPr lang="ru-RU" sz="1600" b="1" dirty="0" smtClean="0"/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Физиологический стресс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366783" y="1929964"/>
            <a:ext cx="3211676" cy="3211676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Психологический стресс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972621" y="2555970"/>
            <a:ext cx="1240183" cy="1240183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НПП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8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Первая степень</a:t>
            </a:r>
            <a:r>
              <a:rPr lang="ru-RU" dirty="0" smtClean="0"/>
              <a:t> НПН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916832"/>
            <a:ext cx="6196405" cy="3603812"/>
          </a:xfrm>
        </p:spPr>
        <p:txBody>
          <a:bodyPr>
            <a:noAutofit/>
          </a:bodyPr>
          <a:lstStyle/>
          <a:p>
            <a:r>
              <a:rPr lang="ru-RU" sz="3000" dirty="0" smtClean="0">
                <a:latin typeface="+mj-lt"/>
              </a:rPr>
              <a:t>Улучшение внимания, мобилизация</a:t>
            </a:r>
          </a:p>
          <a:p>
            <a:r>
              <a:rPr lang="ru-RU" sz="3000" dirty="0" smtClean="0">
                <a:latin typeface="+mj-lt"/>
              </a:rPr>
              <a:t>Повышение психических и физических возможностей организма, работоспособности</a:t>
            </a:r>
          </a:p>
          <a:p>
            <a:r>
              <a:rPr lang="ru-RU" sz="3000" dirty="0" smtClean="0">
                <a:latin typeface="+mj-lt"/>
              </a:rPr>
              <a:t> Повышение устойчивости организма к действию неблагоприятных факторов</a:t>
            </a:r>
            <a:endParaRPr lang="ru-RU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1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288</TotalTime>
  <Words>880</Words>
  <Application>Microsoft Office PowerPoint</Application>
  <PresentationFormat>Экран (4:3)</PresentationFormat>
  <Paragraphs>179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Определение нервно-психического напряжения  Стратегии помощи студентам в стрессовых ситуациях</vt:lpstr>
      <vt:lpstr>Нервно-психическое напряжение</vt:lpstr>
      <vt:lpstr>Презентация PowerPoint</vt:lpstr>
      <vt:lpstr>Психологический стресс</vt:lpstr>
      <vt:lpstr>ФАЗЫ РАЗВИТИЯ СТРЕССА (Г. Селье):</vt:lpstr>
      <vt:lpstr>Презентация PowerPoint</vt:lpstr>
      <vt:lpstr>Что такое нервно-психическое напряжение? </vt:lpstr>
      <vt:lpstr>Каково же соотношение понятий «нервно-психическое напряжение» и «стресс»? </vt:lpstr>
      <vt:lpstr>Первая степень НПН</vt:lpstr>
      <vt:lpstr>Презентация PowerPoint</vt:lpstr>
      <vt:lpstr>Вторая степень НПН</vt:lpstr>
      <vt:lpstr>Презентация PowerPoint</vt:lpstr>
      <vt:lpstr>Третья степень НПН </vt:lpstr>
      <vt:lpstr>Презентация PowerPoint</vt:lpstr>
      <vt:lpstr>Четвертая степень НПН</vt:lpstr>
      <vt:lpstr>Презентация PowerPoint</vt:lpstr>
      <vt:lpstr>Презентация PowerPoint</vt:lpstr>
      <vt:lpstr>Признаки стрессового напряжения (в свободной интерпретации, по Шефферу)</vt:lpstr>
      <vt:lpstr>Презентация PowerPoint</vt:lpstr>
      <vt:lpstr>Как куратор может помочь своим студентам справиться со стрессом?</vt:lpstr>
      <vt:lpstr>Регуляция стрессовых состояний и психического перенапряжения </vt:lpstr>
      <vt:lpstr>Метод отвлечения </vt:lpstr>
      <vt:lpstr>Метод самоприказа </vt:lpstr>
      <vt:lpstr>Метод регуляции дыхания </vt:lpstr>
      <vt:lpstr>Метод сосредоточения внимания </vt:lpstr>
      <vt:lpstr>Метод мышечного расслабления</vt:lpstr>
      <vt:lpstr>Как куратор может помочь своим подопечным справиться со стрессом?</vt:lpstr>
      <vt:lpstr>Как куратор может помочь своим студентам справиться со стрессом?</vt:lpstr>
      <vt:lpstr>Как куратор может помочь своим студентам справиться со стрессом?</vt:lpstr>
      <vt:lpstr>Группа психологической службы УрГУПС в ВКонтакте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нервно-психического напряжения Стратегии помощи студентам в стрессовых ситуациях</dc:title>
  <dc:creator>Спиридонова</dc:creator>
  <cp:lastModifiedBy>Спиридонова</cp:lastModifiedBy>
  <cp:revision>24</cp:revision>
  <dcterms:created xsi:type="dcterms:W3CDTF">2017-04-10T03:40:00Z</dcterms:created>
  <dcterms:modified xsi:type="dcterms:W3CDTF">2017-04-11T04:53:22Z</dcterms:modified>
</cp:coreProperties>
</file>