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3" r:id="rId1"/>
    <p:sldMasterId id="2147483704" r:id="rId2"/>
    <p:sldMasterId id="2147483708" r:id="rId3"/>
    <p:sldMasterId id="2147483709" r:id="rId4"/>
    <p:sldMasterId id="2147483713" r:id="rId5"/>
    <p:sldMasterId id="2147483714" r:id="rId6"/>
    <p:sldMasterId id="2147483715" r:id="rId7"/>
    <p:sldMasterId id="2147483716" r:id="rId8"/>
    <p:sldMasterId id="2147483717" r:id="rId9"/>
  </p:sldMasterIdLst>
  <p:notesMasterIdLst>
    <p:notesMasterId r:id="rId21"/>
  </p:notesMasterIdLst>
  <p:sldIdLst>
    <p:sldId id="256" r:id="rId10"/>
    <p:sldId id="257" r:id="rId11"/>
    <p:sldId id="263" r:id="rId12"/>
    <p:sldId id="266" r:id="rId13"/>
    <p:sldId id="265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Garamond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1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3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2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3"/>
            <a:ext cx="4351337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3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3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3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27" name="Google Shape;227;p3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33" name="Google Shape;233;p3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3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49" name="Google Shape;249;p3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3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51" name="Google Shape;251;p3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3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3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3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3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3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5" name="Google Shape;265;p3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3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0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1" name="Google Shape;271;p4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4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4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2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2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9250" algn="l">
              <a:spcBef>
                <a:spcPts val="300"/>
              </a:spcBef>
              <a:spcAft>
                <a:spcPts val="0"/>
              </a:spcAft>
              <a:buSzPts val="1900"/>
              <a:buChar char="▫"/>
              <a:defRPr sz="1900"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96" name="Google Shape;296;p42"/>
          <p:cNvSpPr txBox="1">
            <a:spLocks noGrp="1"/>
          </p:cNvSpPr>
          <p:nvPr>
            <p:ph type="body" idx="2"/>
          </p:nvPr>
        </p:nvSpPr>
        <p:spPr>
          <a:xfrm>
            <a:off x="4648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9250" algn="l">
              <a:spcBef>
                <a:spcPts val="300"/>
              </a:spcBef>
              <a:spcAft>
                <a:spcPts val="0"/>
              </a:spcAft>
              <a:buSzPts val="1900"/>
              <a:buChar char="▫"/>
              <a:defRPr sz="1900"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97" name="Google Shape;297;p42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43808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42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42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sz="18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sz="18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sz="18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sz="18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sz="18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sz="18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sz="18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sz="18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sz="18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5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7" name="Google Shape;407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5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3" name="Google Shape;413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5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9" name="Google Shape;419;p5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20" name="Google Shape;420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26" name="Google Shape;426;p5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27" name="Google Shape;427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5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2" name="Google Shape;442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1"/>
          <p:cNvSpPr txBox="1">
            <a:spLocks noGrp="1"/>
          </p:cNvSpPr>
          <p:nvPr>
            <p:ph type="title"/>
          </p:nvPr>
        </p:nvSpPr>
        <p:spPr>
          <a:xfrm rot="5400000">
            <a:off x="4460875" y="2443163"/>
            <a:ext cx="63944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61"/>
          <p:cNvSpPr txBox="1">
            <a:spLocks noGrp="1"/>
          </p:cNvSpPr>
          <p:nvPr>
            <p:ph type="body" idx="1"/>
          </p:nvPr>
        </p:nvSpPr>
        <p:spPr>
          <a:xfrm rot="5400000">
            <a:off x="269875" y="461963"/>
            <a:ext cx="63944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62"/>
          <p:cNvSpPr txBox="1">
            <a:spLocks noGrp="1"/>
          </p:cNvSpPr>
          <p:nvPr>
            <p:ph type="body" idx="1"/>
          </p:nvPr>
        </p:nvSpPr>
        <p:spPr>
          <a:xfrm rot="5400000">
            <a:off x="2037556" y="19843"/>
            <a:ext cx="5068887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7" name="Google Shape;477;p6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6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481" name="Google Shape;481;p6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6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88" name="Google Shape;488;p6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89" name="Google Shape;489;p6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90" name="Google Shape;490;p6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506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94" name="Google Shape;494;p6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506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6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6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43808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sz="18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sz="18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sz="18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sz="18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sz="18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sz="18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sz="18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sz="18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sz="18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3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SkyMoon-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/>
        </p:nvSpPr>
        <p:spPr>
          <a:xfrm>
            <a:off x="0" y="366712"/>
            <a:ext cx="9144000" cy="8413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8" name="Google Shape;48;p12"/>
          <p:cNvSpPr txBox="1"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9" name="Google Shape;49;p12"/>
          <p:cNvSpPr txBox="1"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" name="Google Shape;50;p12"/>
          <p:cNvSpPr txBox="1"/>
          <p:nvPr/>
        </p:nvSpPr>
        <p:spPr>
          <a:xfrm rot="10800000" flipH="1">
            <a:off x="5410200" y="360362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1" name="Google Shape;51;p12"/>
          <p:cNvSpPr txBox="1"/>
          <p:nvPr/>
        </p:nvSpPr>
        <p:spPr>
          <a:xfrm rot="10800000" flipH="1">
            <a:off x="5410200" y="439737"/>
            <a:ext cx="3733800" cy="18097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2" name="Google Shape;52;p12"/>
          <p:cNvSpPr/>
          <p:nvPr/>
        </p:nvSpPr>
        <p:spPr>
          <a:xfrm>
            <a:off x="5407025" y="496887"/>
            <a:ext cx="3063875" cy="285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3" name="Google Shape;53;p12"/>
          <p:cNvSpPr/>
          <p:nvPr/>
        </p:nvSpPr>
        <p:spPr>
          <a:xfrm>
            <a:off x="7373937" y="588962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" name="Google Shape;54;p12"/>
          <p:cNvSpPr txBox="1"/>
          <p:nvPr/>
        </p:nvSpPr>
        <p:spPr>
          <a:xfrm>
            <a:off x="9085262" y="-1587"/>
            <a:ext cx="57150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" name="Google Shape;55;p12"/>
          <p:cNvSpPr txBox="1"/>
          <p:nvPr/>
        </p:nvSpPr>
        <p:spPr>
          <a:xfrm>
            <a:off x="9043987" y="-1587"/>
            <a:ext cx="2857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" name="Google Shape;56;p12"/>
          <p:cNvSpPr txBox="1"/>
          <p:nvPr/>
        </p:nvSpPr>
        <p:spPr>
          <a:xfrm>
            <a:off x="9024937" y="-1587"/>
            <a:ext cx="952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7" name="Google Shape;57;p12"/>
          <p:cNvSpPr txBox="1"/>
          <p:nvPr/>
        </p:nvSpPr>
        <p:spPr>
          <a:xfrm>
            <a:off x="8975725" y="-1587"/>
            <a:ext cx="26987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8" name="Google Shape;58;p12"/>
          <p:cNvSpPr txBox="1"/>
          <p:nvPr/>
        </p:nvSpPr>
        <p:spPr>
          <a:xfrm>
            <a:off x="8915400" y="0"/>
            <a:ext cx="55562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9" name="Google Shape;59;p12"/>
          <p:cNvSpPr txBox="1"/>
          <p:nvPr/>
        </p:nvSpPr>
        <p:spPr>
          <a:xfrm>
            <a:off x="8874125" y="0"/>
            <a:ext cx="7937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>
                <a:solidFill>
                  <a:srgbClr val="43808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sz="18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sz="18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sz="18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sz="18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sz="18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sz="18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sz="18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sz="18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sz="18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p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2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04" name="Google Shape;204;p2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Garamond"/>
              <a:buNone/>
              <a:defRPr sz="9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1"/>
          <p:cNvSpPr txBox="1"/>
          <p:nvPr/>
        </p:nvSpPr>
        <p:spPr>
          <a:xfrm>
            <a:off x="0" y="366712"/>
            <a:ext cx="9144000" cy="8413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6" name="Google Shape;276;p41"/>
          <p:cNvSpPr txBox="1"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7" name="Google Shape;277;p41"/>
          <p:cNvSpPr txBox="1"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8" name="Google Shape;278;p41"/>
          <p:cNvSpPr txBox="1"/>
          <p:nvPr/>
        </p:nvSpPr>
        <p:spPr>
          <a:xfrm rot="10800000" flipH="1">
            <a:off x="5410200" y="360362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9" name="Google Shape;279;p41"/>
          <p:cNvSpPr txBox="1"/>
          <p:nvPr/>
        </p:nvSpPr>
        <p:spPr>
          <a:xfrm rot="10800000" flipH="1">
            <a:off x="5410200" y="439737"/>
            <a:ext cx="3733800" cy="18097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0" name="Google Shape;280;p41"/>
          <p:cNvSpPr/>
          <p:nvPr/>
        </p:nvSpPr>
        <p:spPr>
          <a:xfrm>
            <a:off x="5407025" y="496887"/>
            <a:ext cx="3063875" cy="285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1" name="Google Shape;281;p41"/>
          <p:cNvSpPr/>
          <p:nvPr/>
        </p:nvSpPr>
        <p:spPr>
          <a:xfrm>
            <a:off x="7373937" y="588962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2" name="Google Shape;282;p41"/>
          <p:cNvSpPr txBox="1"/>
          <p:nvPr/>
        </p:nvSpPr>
        <p:spPr>
          <a:xfrm>
            <a:off x="9085262" y="-1587"/>
            <a:ext cx="57150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3" name="Google Shape;283;p41"/>
          <p:cNvSpPr txBox="1"/>
          <p:nvPr/>
        </p:nvSpPr>
        <p:spPr>
          <a:xfrm>
            <a:off x="9043987" y="-1587"/>
            <a:ext cx="2857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4" name="Google Shape;284;p41"/>
          <p:cNvSpPr txBox="1"/>
          <p:nvPr/>
        </p:nvSpPr>
        <p:spPr>
          <a:xfrm>
            <a:off x="9024937" y="-1587"/>
            <a:ext cx="952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5" name="Google Shape;285;p41"/>
          <p:cNvSpPr txBox="1"/>
          <p:nvPr/>
        </p:nvSpPr>
        <p:spPr>
          <a:xfrm>
            <a:off x="8975725" y="-1587"/>
            <a:ext cx="26987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6" name="Google Shape;286;p41"/>
          <p:cNvSpPr txBox="1"/>
          <p:nvPr/>
        </p:nvSpPr>
        <p:spPr>
          <a:xfrm>
            <a:off x="8915400" y="0"/>
            <a:ext cx="55562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7" name="Google Shape;287;p41"/>
          <p:cNvSpPr txBox="1"/>
          <p:nvPr/>
        </p:nvSpPr>
        <p:spPr>
          <a:xfrm>
            <a:off x="8874125" y="0"/>
            <a:ext cx="7937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8" name="Google Shape;288;p4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9" name="Google Shape;289;p41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90" name="Google Shape;290;p41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>
                <a:solidFill>
                  <a:srgbClr val="43808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91" name="Google Shape;291;p41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92" name="Google Shape;292;p41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sz="18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sz="18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sz="18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sz="18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sz="18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sz="18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sz="18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sz="18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sz="18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9"/>
          <p:cNvSpPr txBox="1"/>
          <p:nvPr/>
        </p:nvSpPr>
        <p:spPr>
          <a:xfrm>
            <a:off x="0" y="366712"/>
            <a:ext cx="9144000" cy="8413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45" name="Google Shape;345;p49"/>
          <p:cNvSpPr txBox="1"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46" name="Google Shape;346;p49"/>
          <p:cNvSpPr txBox="1"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47" name="Google Shape;347;p49"/>
          <p:cNvSpPr txBox="1"/>
          <p:nvPr/>
        </p:nvSpPr>
        <p:spPr>
          <a:xfrm rot="10800000" flipH="1">
            <a:off x="5410200" y="360362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48" name="Google Shape;348;p49"/>
          <p:cNvSpPr txBox="1"/>
          <p:nvPr/>
        </p:nvSpPr>
        <p:spPr>
          <a:xfrm rot="10800000" flipH="1">
            <a:off x="5410200" y="439737"/>
            <a:ext cx="3733800" cy="18097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49" name="Google Shape;349;p49"/>
          <p:cNvSpPr/>
          <p:nvPr/>
        </p:nvSpPr>
        <p:spPr>
          <a:xfrm>
            <a:off x="5407025" y="496887"/>
            <a:ext cx="3063875" cy="285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50" name="Google Shape;350;p49"/>
          <p:cNvSpPr/>
          <p:nvPr/>
        </p:nvSpPr>
        <p:spPr>
          <a:xfrm>
            <a:off x="7373937" y="588962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51" name="Google Shape;351;p49"/>
          <p:cNvSpPr txBox="1"/>
          <p:nvPr/>
        </p:nvSpPr>
        <p:spPr>
          <a:xfrm>
            <a:off x="9085262" y="-1587"/>
            <a:ext cx="57150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52" name="Google Shape;352;p49"/>
          <p:cNvSpPr txBox="1"/>
          <p:nvPr/>
        </p:nvSpPr>
        <p:spPr>
          <a:xfrm>
            <a:off x="9043987" y="-1587"/>
            <a:ext cx="2857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53" name="Google Shape;353;p49"/>
          <p:cNvSpPr txBox="1"/>
          <p:nvPr/>
        </p:nvSpPr>
        <p:spPr>
          <a:xfrm>
            <a:off x="9024937" y="-1587"/>
            <a:ext cx="952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54" name="Google Shape;354;p49"/>
          <p:cNvSpPr txBox="1"/>
          <p:nvPr/>
        </p:nvSpPr>
        <p:spPr>
          <a:xfrm>
            <a:off x="8975725" y="-1587"/>
            <a:ext cx="26987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55" name="Google Shape;355;p49"/>
          <p:cNvSpPr txBox="1"/>
          <p:nvPr/>
        </p:nvSpPr>
        <p:spPr>
          <a:xfrm>
            <a:off x="8915400" y="0"/>
            <a:ext cx="55562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56" name="Google Shape;356;p49"/>
          <p:cNvSpPr txBox="1"/>
          <p:nvPr/>
        </p:nvSpPr>
        <p:spPr>
          <a:xfrm>
            <a:off x="8874125" y="0"/>
            <a:ext cx="7937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57" name="Google Shape;357;p49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58" name="Google Shape;358;p49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59" name="Google Shape;359;p49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60" name="Google Shape;360;p49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61" name="Google Shape;361;p49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0"/>
          <p:cNvSpPr txBox="1"/>
          <p:nvPr/>
        </p:nvSpPr>
        <p:spPr>
          <a:xfrm>
            <a:off x="0" y="366712"/>
            <a:ext cx="9144000" cy="8413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64" name="Google Shape;364;p50"/>
          <p:cNvSpPr txBox="1"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65" name="Google Shape;365;p50"/>
          <p:cNvSpPr txBox="1"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66" name="Google Shape;366;p50"/>
          <p:cNvSpPr txBox="1"/>
          <p:nvPr/>
        </p:nvSpPr>
        <p:spPr>
          <a:xfrm rot="10800000" flipH="1">
            <a:off x="5410200" y="360362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67" name="Google Shape;367;p50"/>
          <p:cNvSpPr txBox="1"/>
          <p:nvPr/>
        </p:nvSpPr>
        <p:spPr>
          <a:xfrm rot="10800000" flipH="1">
            <a:off x="5410200" y="439737"/>
            <a:ext cx="3733800" cy="18097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68" name="Google Shape;368;p50"/>
          <p:cNvSpPr/>
          <p:nvPr/>
        </p:nvSpPr>
        <p:spPr>
          <a:xfrm>
            <a:off x="5407025" y="496887"/>
            <a:ext cx="3063875" cy="285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69" name="Google Shape;369;p50"/>
          <p:cNvSpPr/>
          <p:nvPr/>
        </p:nvSpPr>
        <p:spPr>
          <a:xfrm>
            <a:off x="7373937" y="588962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70" name="Google Shape;370;p50"/>
          <p:cNvSpPr txBox="1"/>
          <p:nvPr/>
        </p:nvSpPr>
        <p:spPr>
          <a:xfrm>
            <a:off x="9085262" y="-1587"/>
            <a:ext cx="57150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71" name="Google Shape;371;p50"/>
          <p:cNvSpPr txBox="1"/>
          <p:nvPr/>
        </p:nvSpPr>
        <p:spPr>
          <a:xfrm>
            <a:off x="9043987" y="-1587"/>
            <a:ext cx="2857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72" name="Google Shape;372;p50"/>
          <p:cNvSpPr txBox="1"/>
          <p:nvPr/>
        </p:nvSpPr>
        <p:spPr>
          <a:xfrm>
            <a:off x="9024937" y="-1587"/>
            <a:ext cx="952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73" name="Google Shape;373;p50"/>
          <p:cNvSpPr txBox="1"/>
          <p:nvPr/>
        </p:nvSpPr>
        <p:spPr>
          <a:xfrm>
            <a:off x="8975725" y="-1587"/>
            <a:ext cx="26987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74" name="Google Shape;374;p50"/>
          <p:cNvSpPr txBox="1"/>
          <p:nvPr/>
        </p:nvSpPr>
        <p:spPr>
          <a:xfrm>
            <a:off x="8915400" y="0"/>
            <a:ext cx="55562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75" name="Google Shape;375;p50"/>
          <p:cNvSpPr txBox="1"/>
          <p:nvPr/>
        </p:nvSpPr>
        <p:spPr>
          <a:xfrm>
            <a:off x="8874125" y="0"/>
            <a:ext cx="7937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76" name="Google Shape;376;p50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77" name="Google Shape;377;p50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78" name="Google Shape;378;p50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79" name="Google Shape;379;p50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80" name="Google Shape;380;p50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51" descr="C:\Documents and Settings\Admin\Рабочий стол\грибы\5dda0e305fc0t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14312" y="142875"/>
            <a:ext cx="8643937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5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832725" y="5834062"/>
            <a:ext cx="1311275" cy="102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5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29437" y="5834062"/>
            <a:ext cx="1311275" cy="102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5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72187" y="5834062"/>
            <a:ext cx="1311275" cy="102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5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86375" y="5834062"/>
            <a:ext cx="1311275" cy="102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5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500562" y="5834062"/>
            <a:ext cx="1311275" cy="102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5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71875" y="5834062"/>
            <a:ext cx="1311275" cy="102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5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643187" y="5834062"/>
            <a:ext cx="1311275" cy="102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5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714500" y="5834062"/>
            <a:ext cx="1311275" cy="102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5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57250" y="5834062"/>
            <a:ext cx="1311275" cy="102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5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5834062"/>
            <a:ext cx="1311275" cy="102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51" descr="C:\Documents and Settings\Admin\Рабочий стол\грибы\grib04.gif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572375" y="6215062"/>
            <a:ext cx="78105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51" descr="C:\Documents and Settings\Admin\Рабочий стол\грибы\grib04.gif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929312" y="6215062"/>
            <a:ext cx="78105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51" descr="C:\Documents and Settings\Admin\Рабочий стол\грибы\grib04.gif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57687" y="6215062"/>
            <a:ext cx="78105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51" descr="C:\Documents and Settings\Admin\Рабочий стол\грибы\grib04.gif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428875" y="6215062"/>
            <a:ext cx="78105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51" descr="C:\Documents and Settings\Admin\Рабочий стол\грибы\grib04.gif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14375" y="6143625"/>
            <a:ext cx="781050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9" name="Google Shape;399;p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Google Shape;400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01" name="Google Shape;401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02" name="Google Shape;402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3" name="Google Shape;403;p51" descr="C:\Documents and Settings\Admin\Рабочий стол\грибы\56.gif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857625" y="214312"/>
            <a:ext cx="5548312" cy="121443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9"/>
          <p:cNvSpPr txBox="1"/>
          <p:nvPr/>
        </p:nvSpPr>
        <p:spPr>
          <a:xfrm>
            <a:off x="0" y="366712"/>
            <a:ext cx="9144000" cy="8413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7" name="Google Shape;447;p59"/>
          <p:cNvSpPr txBox="1"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8" name="Google Shape;448;p59"/>
          <p:cNvSpPr txBox="1"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9" name="Google Shape;449;p59"/>
          <p:cNvSpPr txBox="1"/>
          <p:nvPr/>
        </p:nvSpPr>
        <p:spPr>
          <a:xfrm rot="10800000" flipH="1">
            <a:off x="5410200" y="360362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0" name="Google Shape;450;p59"/>
          <p:cNvSpPr txBox="1"/>
          <p:nvPr/>
        </p:nvSpPr>
        <p:spPr>
          <a:xfrm rot="10800000" flipH="1">
            <a:off x="5410200" y="439737"/>
            <a:ext cx="3733800" cy="18097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1" name="Google Shape;451;p59"/>
          <p:cNvSpPr/>
          <p:nvPr/>
        </p:nvSpPr>
        <p:spPr>
          <a:xfrm>
            <a:off x="5407025" y="496887"/>
            <a:ext cx="3063875" cy="285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2" name="Google Shape;452;p59"/>
          <p:cNvSpPr/>
          <p:nvPr/>
        </p:nvSpPr>
        <p:spPr>
          <a:xfrm>
            <a:off x="7373937" y="588962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3" name="Google Shape;453;p59"/>
          <p:cNvSpPr txBox="1"/>
          <p:nvPr/>
        </p:nvSpPr>
        <p:spPr>
          <a:xfrm>
            <a:off x="9085262" y="-1587"/>
            <a:ext cx="57150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4" name="Google Shape;454;p59"/>
          <p:cNvSpPr txBox="1"/>
          <p:nvPr/>
        </p:nvSpPr>
        <p:spPr>
          <a:xfrm>
            <a:off x="9043987" y="-1587"/>
            <a:ext cx="2857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5" name="Google Shape;455;p59"/>
          <p:cNvSpPr txBox="1"/>
          <p:nvPr/>
        </p:nvSpPr>
        <p:spPr>
          <a:xfrm>
            <a:off x="9024937" y="-1587"/>
            <a:ext cx="952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6" name="Google Shape;456;p59"/>
          <p:cNvSpPr txBox="1"/>
          <p:nvPr/>
        </p:nvSpPr>
        <p:spPr>
          <a:xfrm>
            <a:off x="8975725" y="-1587"/>
            <a:ext cx="26987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7" name="Google Shape;457;p59"/>
          <p:cNvSpPr txBox="1"/>
          <p:nvPr/>
        </p:nvSpPr>
        <p:spPr>
          <a:xfrm>
            <a:off x="8915400" y="0"/>
            <a:ext cx="55562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8" name="Google Shape;458;p59"/>
          <p:cNvSpPr txBox="1"/>
          <p:nvPr/>
        </p:nvSpPr>
        <p:spPr>
          <a:xfrm>
            <a:off x="8874125" y="0"/>
            <a:ext cx="7937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9" name="Google Shape;459;p59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60" name="Google Shape;460;p59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61" name="Google Shape;461;p59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62" name="Google Shape;462;p59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63" name="Google Shape;463;p59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60" descr="SkyMoon-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7" name="Google Shape;467;p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6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gako.archives.kurganobl.ru/assets/ukaz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268" y="1496753"/>
            <a:ext cx="3588193" cy="503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87384" y="2822514"/>
            <a:ext cx="48418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Указ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Президиума Верховного Совета СССР «Об образовании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Курганской области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был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подписан </a:t>
            </a: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февраля 1943 года.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состав вновь образованной  области были включены 32 района, выделенные из состава Челябинской области, а также 4 района и 8 сельских Советов, переданные из состава Омской области.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Google Shape;505;p71"/>
          <p:cNvSpPr txBox="1">
            <a:spLocks/>
          </p:cNvSpPr>
          <p:nvPr/>
        </p:nvSpPr>
        <p:spPr>
          <a:xfrm>
            <a:off x="323850" y="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tabLst/>
              <a:defRPr/>
            </a:pPr>
            <a:r>
              <a:rPr kumimoji="0" lang="ru-RU" sz="66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Курганская область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2393" y="1484027"/>
            <a:ext cx="4467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 февраля 2022 года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Курганская область отметила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 79 –й  День рождения!</a:t>
            </a:r>
            <a:endParaRPr lang="ru-RU" sz="20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35615"/>
            <a:ext cx="4339652" cy="4076425"/>
          </a:xfrm>
        </p:spPr>
        <p:txBody>
          <a:bodyPr/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Культура Зауралья известна во всей России. Один из лучших современных русских писателей – наш земляк Виктор Фёдорович Потанин. Далеко за пределами области известно имя курганского художника Германа Алексеевича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Травникова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67586" name="Picture 2" descr="C:\Users\Дмитрий\Desktop\Без названия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0787" y="912059"/>
            <a:ext cx="3545737" cy="5009056"/>
          </a:xfrm>
          <a:prstGeom prst="rect">
            <a:avLst/>
          </a:prstGeom>
          <a:noFill/>
        </p:spPr>
      </p:pic>
      <p:pic>
        <p:nvPicPr>
          <p:cNvPr id="67587" name="Picture 3" descr="C:\Users\Дмитрий\Desktop\108900_German_Travnikov_Kurgan_travnikov_german_5184.3456.0.0.jpg"/>
          <p:cNvPicPr>
            <a:picLocks noChangeAspect="1" noChangeArrowheads="1"/>
          </p:cNvPicPr>
          <p:nvPr/>
        </p:nvPicPr>
        <p:blipFill>
          <a:blip r:embed="rId3"/>
          <a:srcRect b="6703"/>
          <a:stretch>
            <a:fillRect/>
          </a:stretch>
        </p:blipFill>
        <p:spPr bwMode="auto">
          <a:xfrm>
            <a:off x="579621" y="3611675"/>
            <a:ext cx="4639436" cy="3246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357" y="630488"/>
            <a:ext cx="4414603" cy="3326916"/>
          </a:xfrm>
        </p:spPr>
        <p:txBody>
          <a:bodyPr/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Сегодня Курган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преображается. Изменения видны не только в центре, но и в отдаленных микрорайонах Кургана. С каждым годом здесь становится комфортнее, появляется всё больше благоустроенных дворов и отремонтированных дорог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48200" y="720427"/>
            <a:ext cx="4038600" cy="4525963"/>
          </a:xfrm>
        </p:spPr>
        <p:txBody>
          <a:bodyPr/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68611" name="Picture 3" descr="C:\Users\Дмитрий\Desktop\head_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131" y="4127214"/>
            <a:ext cx="8204567" cy="2640846"/>
          </a:xfrm>
          <a:prstGeom prst="rect">
            <a:avLst/>
          </a:prstGeom>
          <a:noFill/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4661941" y="677956"/>
            <a:ext cx="4228476" cy="200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tabLst/>
              <a:defRPr/>
            </a:pPr>
            <a:r>
              <a:rPr lang="ru-RU" sz="20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20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   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С Днем рождения нашей области! Вместе мы сделаем многое, чтобы каждый мог с гордостью сказать: 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tabLst/>
              <a:defRPr/>
            </a:pPr>
            <a:r>
              <a:rPr lang="ru-RU" sz="2200" dirty="0" smtClean="0">
                <a:solidFill>
                  <a:schemeClr val="dk1"/>
                </a:solidFill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 </a:t>
            </a:r>
            <a:r>
              <a:rPr lang="ru-RU" sz="2200" dirty="0" smtClean="0">
                <a:solidFill>
                  <a:schemeClr val="dk1"/>
                </a:solidFill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    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«Я – </a:t>
            </a:r>
            <a:r>
              <a:rPr kumimoji="0" lang="ru-RU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зауралец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!».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Georgia"/>
              <a:cs typeface="Times New Roman" pitchFamily="18" charset="0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2"/>
          <p:cNvSpPr txBox="1">
            <a:spLocks noGrp="1"/>
          </p:cNvSpPr>
          <p:nvPr>
            <p:ph type="title"/>
          </p:nvPr>
        </p:nvSpPr>
        <p:spPr>
          <a:xfrm>
            <a:off x="0" y="642937"/>
            <a:ext cx="8686800" cy="142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sz="3200" b="1" i="0" u="none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Флаг</a:t>
            </a:r>
            <a:r>
              <a:rPr lang="en-US" sz="3200" b="1" i="0" u="none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и </a:t>
            </a:r>
            <a:r>
              <a:rPr lang="en-US" sz="3200" b="1" i="0" u="none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герб</a:t>
            </a:r>
            <a:r>
              <a:rPr lang="en-US" sz="3200" b="1" i="0" u="none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br>
              <a:rPr lang="en-US" sz="3200" b="1" i="0" u="none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</a:br>
            <a:r>
              <a:rPr lang="en-US" sz="3200" b="1" i="0" u="none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      </a:t>
            </a:r>
            <a:r>
              <a:rPr lang="en-US" sz="3200" b="1" i="0" u="none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Курганской</a:t>
            </a:r>
            <a:r>
              <a:rPr lang="en-US" sz="3200" b="1" i="0" u="none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3200" b="1" i="0" u="none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области</a:t>
            </a:r>
            <a:endParaRPr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" name="Google Shape;513;p72"/>
          <p:cNvSpPr txBox="1">
            <a:spLocks noGrp="1"/>
          </p:cNvSpPr>
          <p:nvPr>
            <p:ph type="body" idx="1"/>
          </p:nvPr>
        </p:nvSpPr>
        <p:spPr>
          <a:xfrm>
            <a:off x="364603" y="2805072"/>
            <a:ext cx="8229600" cy="356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ts val="2200"/>
              <a:buNone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dirty="0"/>
          </a:p>
          <a:p>
            <a:pPr marL="365125" marR="0" lvl="0" indent="-255587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200"/>
              <a:buNone/>
            </a:pPr>
            <a:r>
              <a:rPr lang="ru-RU" sz="2200" b="1" i="0" u="none" strike="noStrike" cap="none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   </a:t>
            </a:r>
            <a:r>
              <a:rPr lang="ru-RU" sz="2200" i="0" u="none" strike="noStrike" cap="none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Сегодня </a:t>
            </a:r>
            <a:r>
              <a:rPr lang="en-US" sz="2400" b="1" i="0" u="none" strike="noStrike" cap="none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Курганская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область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 (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Южное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Зауралье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)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является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частью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Уральского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Федерального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округа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.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Она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занимает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уникальное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географическое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 и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геополитическое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положение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 в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Евразии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. </a:t>
            </a:r>
            <a:endParaRPr lang="ru-RU" sz="2400" b="0" i="0" u="none" strike="noStrike" cap="none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Georgia"/>
            </a:endParaRPr>
          </a:p>
          <a:p>
            <a:pPr marL="365125" marR="0" lvl="0" indent="-255587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20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0" i="0" u="none" strike="noStrike" cap="none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Административный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центр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области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 — г.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Курган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.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Территория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: 71,5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тыс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. км².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Область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расположена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на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стыке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Урала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 и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Сибири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 в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бассейнах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рек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Тобола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 и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Исети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граничит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 с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высокоразвитыми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областями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Урала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 -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Свердловской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 и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Челябинской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, а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также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 с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Тюменской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областью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 и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Республикой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Казахстан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Georgia"/>
              </a:rPr>
              <a:t>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65125" marR="0" lvl="0" indent="-255587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200"/>
              <a:buFont typeface="Georgia"/>
              <a:buNone/>
            </a:pPr>
            <a:endParaRPr sz="22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115887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200"/>
              <a:buFont typeface="Georgia"/>
              <a:buNone/>
            </a:pPr>
            <a:endParaRPr sz="2200" b="0" i="0" u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15" name="Google Shape;515;p72" descr="ФЛАГ КУРГАНСКОЙ ОБЛАСТИ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864" y="760672"/>
            <a:ext cx="2332118" cy="1785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29;p74" descr="kurgan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2261" y="844952"/>
            <a:ext cx="1413005" cy="1435263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8194" name="AutoShape 2" descr="Герб, флаг и гимн Курган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Герб, флаг и гимн Курган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8"/>
          <p:cNvSpPr txBox="1">
            <a:spLocks noGrp="1"/>
          </p:cNvSpPr>
          <p:nvPr>
            <p:ph type="title"/>
          </p:nvPr>
        </p:nvSpPr>
        <p:spPr>
          <a:xfrm>
            <a:off x="473075" y="22225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3300" b="1" i="0" u="none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История</a:t>
            </a:r>
            <a:r>
              <a:rPr lang="en-US" sz="3300" b="1" i="0" u="none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3300" b="1" i="0" u="none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области</a:t>
            </a:r>
            <a:endParaRPr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" name="Google Shape;553;p78"/>
          <p:cNvSpPr txBox="1">
            <a:spLocks noGrp="1"/>
          </p:cNvSpPr>
          <p:nvPr>
            <p:ph type="body" idx="1"/>
          </p:nvPr>
        </p:nvSpPr>
        <p:spPr>
          <a:xfrm>
            <a:off x="4017366" y="914400"/>
            <a:ext cx="5126634" cy="2893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Рождение Курганской области пришлось на трагические для нашей страны годы Великой Отечественной войны. Курганская земля внесла весомый вклад в дело Великой Победы.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71450" marR="0" lvl="0" indent="-1714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dirty="0"/>
          </a:p>
        </p:txBody>
      </p:sp>
      <p:pic>
        <p:nvPicPr>
          <p:cNvPr id="6145" name="Picture 1" descr="C:\Users\Дмитрий\Desktop\32-lyzhnyjj-polk-800x531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852" y="829160"/>
            <a:ext cx="4104705" cy="31282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4812" y="3882452"/>
            <a:ext cx="885918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Более 200 тысяч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зауральцев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(практически каждый пятый житель) ушли на фронт, более половины погибли. О воинской доблести жителей области говорят цифры: 108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зауральцев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стали Героями Советского Союза, из них трое – дважды: Григорий Пантелеевич Кравченко, Сергей Иванович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Грицевец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Кирилл Алексеевич Евстигнеев (сбил 56 самолетов, третий результат за войну, уступает только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Кожедубу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Покрышкину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75 тысяч награждены орденами и медалями.    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 descr="Рождена войной: факты из военной жизни Курганской области — Наш Урал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9685" y="313678"/>
            <a:ext cx="819212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Кроме того,  в эти  годы на территории Зауралья разместились и начали работать 22 эвакуированных предприятия. Например, 13 июля 1941 года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Курганскому машиностроительному заводу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пришлось потесниться, разделив территорию с оборудованием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Гомельского завода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Вместе с предприятиями  прибыло около 150 тысяч человек эвакуированного гражданского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населения.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Уже 26 августа с объединенного теперь предприятия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Уралсельмаш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на фронт ушла первая партия боеприпасов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Зауральцы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быстро освоили производство и поставляли для фронта снаряды, мины, ручные и противотанковые гранаты, взрыватели и другие боеприпасы.</a:t>
            </a:r>
            <a:r>
              <a:rPr lang="ru-RU" sz="2000" dirty="0" smtClean="0"/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1" name="Picture 3" descr="C:\Users\Дмитрий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3535" y="3418271"/>
            <a:ext cx="5087458" cy="3199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885319"/>
            <a:ext cx="4512039" cy="5365579"/>
          </a:xfrm>
        </p:spPr>
        <p:txBody>
          <a:bodyPr/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первые послевоенные годы промышленность области сделала резкий скачок. Перестройка предприятий на выпуск мирной продукции сопровождалась внедрением передовой технологии. В 1945-1947 гг. освоено производство сельскохозяйственных машин, автогудронаторов, бензозаправщиков, центробежных насосов, противопожарного оборудования.</a:t>
            </a:r>
          </a:p>
          <a:p>
            <a:endParaRPr lang="ru-RU" dirty="0"/>
          </a:p>
        </p:txBody>
      </p:sp>
      <p:sp>
        <p:nvSpPr>
          <p:cNvPr id="2050" name="AutoShape 2" descr="г. Курган. ул. К. Мяготина. 1947/1948 г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Дмитрий\Desktop\1_ok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1303" y="3732550"/>
            <a:ext cx="4132912" cy="2831045"/>
          </a:xfrm>
          <a:prstGeom prst="rect">
            <a:avLst/>
          </a:prstGeom>
          <a:noFill/>
        </p:spPr>
      </p:pic>
      <p:pic>
        <p:nvPicPr>
          <p:cNvPr id="2052" name="Picture 4" descr="C:\Users\Дмитрий\Desktop\4_ok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1986" y="644578"/>
            <a:ext cx="4169009" cy="2935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10566"/>
            <a:ext cx="8814216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сельском хозяйстве шло обновление парка сельхозмашин и тракторов, осваивались целинные и залежные земли. Решалась и другая важная задача – повышение урожайности зерновых культур. За выдающиеся успехи, достигнутые в деле увеличения производства зерна и выполнение обязательств по его продаже государству, в 1959 году Курганская область была награждена Орденом Ленина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               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                                                                           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Т.С.Мальцев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2" descr="C:\Users\Дмитрий\Desktop\23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792" y="2608286"/>
            <a:ext cx="5415598" cy="3597641"/>
          </a:xfrm>
          <a:prstGeom prst="rect">
            <a:avLst/>
          </a:prstGeom>
          <a:noFill/>
        </p:spPr>
      </p:pic>
      <p:pic>
        <p:nvPicPr>
          <p:cNvPr id="64515" name="Picture 3" descr="C:\Users\Дмитрий\Desktop\history_small_043.jpg"/>
          <p:cNvPicPr>
            <a:picLocks noChangeAspect="1" noChangeArrowheads="1"/>
          </p:cNvPicPr>
          <p:nvPr/>
        </p:nvPicPr>
        <p:blipFill>
          <a:blip r:embed="rId3"/>
          <a:srcRect t="7561"/>
          <a:stretch>
            <a:fillRect/>
          </a:stretch>
        </p:blipFill>
        <p:spPr bwMode="auto">
          <a:xfrm>
            <a:off x="5950323" y="2952508"/>
            <a:ext cx="2908863" cy="3575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735417"/>
            <a:ext cx="9144000" cy="5875245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каждой сфере, будь то промышленность, сельское хозяйство, наука или искусство, есть у курганской земли славные достижения и яркие страницы.       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Курганская область – глубинка России, однако выходцы из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нее 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только растили хлеб. Михаил Павлович Дрязгов сделал математические расчеты «Катюши» и вместе с С.П. Королёвым стоял у истоков советского ракетостроения. Пётр Фёдорович Балакин создал заграждение от продуктов распада ядерного топлива в атомных реакторах подводных лодок.  О трудовой доблести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зауральцев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говорят их награды: 69 Героев Социалистического Труда (Т.С. Мальцев – дважды), четыре полных кавалера ордена трудовой Славы, 584 тысячи человек награждены орденами и медалями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167266" y="360668"/>
            <a:ext cx="4976734" cy="6579780"/>
          </a:xfrm>
        </p:spPr>
        <p:txBody>
          <a:bodyPr/>
          <a:lstStyle/>
          <a:p>
            <a:r>
              <a:rPr lang="ru-RU" dirty="0" smtClean="0"/>
              <a:t>Гордостью Курганской области является Российский научный центр "Восстановительной травматологии и ортопедии" имени академика Г.А. </a:t>
            </a:r>
            <a:r>
              <a:rPr lang="ru-RU" dirty="0" err="1" smtClean="0"/>
              <a:t>Илизарова</a:t>
            </a:r>
            <a:r>
              <a:rPr lang="ru-RU" dirty="0" smtClean="0"/>
              <a:t>. Это крупнейший медицинский центр мирового уровня. Учеными Центра изучаются процессы регенерации </a:t>
            </a:r>
            <a:r>
              <a:rPr lang="ru-RU" dirty="0" smtClean="0"/>
              <a:t>костной </a:t>
            </a:r>
            <a:r>
              <a:rPr lang="ru-RU" dirty="0" smtClean="0"/>
              <a:t>и других тканей, проводятся </a:t>
            </a:r>
            <a:r>
              <a:rPr lang="ru-RU" dirty="0" smtClean="0"/>
              <a:t>исследования</a:t>
            </a:r>
            <a:r>
              <a:rPr lang="ru-RU" dirty="0" smtClean="0"/>
              <a:t>, разрабатываются и внедряются новые технические средства и методы </a:t>
            </a:r>
            <a:r>
              <a:rPr lang="ru-RU" dirty="0" smtClean="0"/>
              <a:t>лечения </a:t>
            </a:r>
            <a:r>
              <a:rPr lang="ru-RU" dirty="0" err="1" smtClean="0"/>
              <a:t>ортопедо-травматологических</a:t>
            </a:r>
            <a:r>
              <a:rPr lang="ru-RU" dirty="0" smtClean="0"/>
              <a:t> </a:t>
            </a:r>
            <a:r>
              <a:rPr lang="ru-RU" dirty="0" smtClean="0"/>
              <a:t>больных. Разработанный в Центре уникальный метод лечения патологии опорно-двигательной системы уже исцелил сотни тысяч пациентов и сегодня применяется во всех регионах России, странах СНГ и в 88 странах мира.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65540" name="Picture 4" descr="C:\Users\Дмитрий\Desktop\462f754ac5d128eb06dbe7ff3bd09d8db463537f.jpg"/>
          <p:cNvPicPr>
            <a:picLocks noChangeAspect="1" noChangeArrowheads="1"/>
          </p:cNvPicPr>
          <p:nvPr/>
        </p:nvPicPr>
        <p:blipFill>
          <a:blip r:embed="rId2"/>
          <a:srcRect l="8152" t="4575" r="3502" b="10441"/>
          <a:stretch>
            <a:fillRect/>
          </a:stretch>
        </p:blipFill>
        <p:spPr bwMode="auto">
          <a:xfrm>
            <a:off x="239842" y="554635"/>
            <a:ext cx="4317167" cy="2595544"/>
          </a:xfrm>
          <a:prstGeom prst="rect">
            <a:avLst/>
          </a:prstGeom>
          <a:noFill/>
        </p:spPr>
      </p:pic>
      <p:pic>
        <p:nvPicPr>
          <p:cNvPr id="65541" name="Picture 5" descr="C:\Users\Дмитрий\Desktop\1f4f464427859c4ce0aa7b3826bc299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827" y="3458592"/>
            <a:ext cx="4247213" cy="2820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53138"/>
            <a:ext cx="4437089" cy="4525963"/>
          </a:xfrm>
        </p:spPr>
        <p:txBody>
          <a:bodyPr/>
          <a:lstStyle/>
          <a:p>
            <a:r>
              <a:rPr lang="ru-RU" dirty="0" smtClean="0"/>
              <a:t>Зауралье гордится успехами своих спортсменов: Сергей </a:t>
            </a:r>
            <a:r>
              <a:rPr lang="ru-RU" dirty="0" err="1" smtClean="0"/>
              <a:t>Рублевский</a:t>
            </a:r>
            <a:r>
              <a:rPr lang="ru-RU" dirty="0" smtClean="0"/>
              <a:t> – четырехкратный чемпион Всемирной шахматной олимпиады.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105400" y="3628520"/>
            <a:ext cx="4038600" cy="4525963"/>
          </a:xfrm>
        </p:spPr>
        <p:txBody>
          <a:bodyPr/>
          <a:lstStyle/>
          <a:p>
            <a:r>
              <a:rPr lang="ru-RU" dirty="0" smtClean="0"/>
              <a:t>Александр Меньщиков – чемпион мира по греко-римской борьбе, трёхкратный чемпион России. Светлана </a:t>
            </a:r>
            <a:r>
              <a:rPr lang="ru-RU" dirty="0" err="1" smtClean="0"/>
              <a:t>Капанина</a:t>
            </a:r>
            <a:r>
              <a:rPr lang="ru-RU" dirty="0" smtClean="0"/>
              <a:t> – трёхкратная абсолютная чемпионка мира, </a:t>
            </a:r>
            <a:r>
              <a:rPr lang="ru-RU" dirty="0" err="1" smtClean="0"/>
              <a:t>двухкратная</a:t>
            </a:r>
            <a:r>
              <a:rPr lang="ru-RU" dirty="0" smtClean="0"/>
              <a:t> чемпионка Всемирных воздушных игр.</a:t>
            </a:r>
          </a:p>
          <a:p>
            <a:endParaRPr lang="ru-RU" dirty="0"/>
          </a:p>
        </p:txBody>
      </p:sp>
      <p:pic>
        <p:nvPicPr>
          <p:cNvPr id="66562" name="Picture 2" descr="C:\Users\Дмитрий\Desktop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502" y="2446833"/>
            <a:ext cx="3197198" cy="2394812"/>
          </a:xfrm>
          <a:prstGeom prst="rect">
            <a:avLst/>
          </a:prstGeom>
          <a:noFill/>
        </p:spPr>
      </p:pic>
      <p:pic>
        <p:nvPicPr>
          <p:cNvPr id="66563" name="Picture 3" descr="C:\Users\Дмитрий\Desktop\Без названия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8177" y="3489664"/>
            <a:ext cx="2296990" cy="2986087"/>
          </a:xfrm>
          <a:prstGeom prst="rect">
            <a:avLst/>
          </a:prstGeom>
          <a:noFill/>
        </p:spPr>
      </p:pic>
      <p:pic>
        <p:nvPicPr>
          <p:cNvPr id="66564" name="Picture 4" descr="C:\Users\Дмитрий\Desktop\de-1200x9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1606" y="636145"/>
            <a:ext cx="3562662" cy="2671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20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Городская">
  <a:themeElements>
    <a:clrScheme name="Городская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8_Городская">
  <a:themeElements>
    <a:clrScheme name="Городская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Городская">
  <a:themeElements>
    <a:clrScheme name="Городская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Городская">
  <a:themeElements>
    <a:clrScheme name="Городская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Тема9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Городская">
  <a:themeElements>
    <a:clrScheme name="Городская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474</Words>
  <Application>Microsoft Office PowerPoint</Application>
  <PresentationFormat>Экран (4:3)</PresentationFormat>
  <Paragraphs>30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Тема20</vt:lpstr>
      <vt:lpstr>4_Городская</vt:lpstr>
      <vt:lpstr>Тема Office</vt:lpstr>
      <vt:lpstr>28_Городская</vt:lpstr>
      <vt:lpstr>Городская</vt:lpstr>
      <vt:lpstr>1_Городская</vt:lpstr>
      <vt:lpstr>1_Тема9</vt:lpstr>
      <vt:lpstr>2_Городская</vt:lpstr>
      <vt:lpstr>1_Оформление по умолчанию</vt:lpstr>
      <vt:lpstr>Слайд 1</vt:lpstr>
      <vt:lpstr>Флаг и герб         Курганской области</vt:lpstr>
      <vt:lpstr>История области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Курганская область</dc:title>
  <dc:creator>Шмакова Ольга Михайловна</dc:creator>
  <cp:lastModifiedBy>Дмитрий</cp:lastModifiedBy>
  <cp:revision>18</cp:revision>
  <dcterms:modified xsi:type="dcterms:W3CDTF">2022-02-05T15:18:00Z</dcterms:modified>
</cp:coreProperties>
</file>